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1"/>
  </p:sldMasterIdLst>
  <p:notesMasterIdLst>
    <p:notesMasterId r:id="rId89"/>
  </p:notesMasterIdLst>
  <p:sldIdLst>
    <p:sldId id="256" r:id="rId2"/>
    <p:sldId id="257" r:id="rId3"/>
    <p:sldId id="258" r:id="rId4"/>
    <p:sldId id="259" r:id="rId5"/>
    <p:sldId id="260" r:id="rId6"/>
    <p:sldId id="304" r:id="rId7"/>
    <p:sldId id="302" r:id="rId8"/>
    <p:sldId id="303" r:id="rId9"/>
    <p:sldId id="261" r:id="rId10"/>
    <p:sldId id="262" r:id="rId11"/>
    <p:sldId id="264" r:id="rId12"/>
    <p:sldId id="306" r:id="rId13"/>
    <p:sldId id="265" r:id="rId14"/>
    <p:sldId id="266" r:id="rId15"/>
    <p:sldId id="309" r:id="rId16"/>
    <p:sldId id="307" r:id="rId17"/>
    <p:sldId id="308" r:id="rId18"/>
    <p:sldId id="267" r:id="rId19"/>
    <p:sldId id="313" r:id="rId20"/>
    <p:sldId id="311" r:id="rId21"/>
    <p:sldId id="314" r:id="rId22"/>
    <p:sldId id="312" r:id="rId23"/>
    <p:sldId id="315" r:id="rId24"/>
    <p:sldId id="373" r:id="rId25"/>
    <p:sldId id="374" r:id="rId26"/>
    <p:sldId id="310" r:id="rId27"/>
    <p:sldId id="319" r:id="rId28"/>
    <p:sldId id="320" r:id="rId29"/>
    <p:sldId id="321" r:id="rId30"/>
    <p:sldId id="325" r:id="rId31"/>
    <p:sldId id="328" r:id="rId32"/>
    <p:sldId id="329" r:id="rId33"/>
    <p:sldId id="327" r:id="rId34"/>
    <p:sldId id="331" r:id="rId35"/>
    <p:sldId id="332" r:id="rId36"/>
    <p:sldId id="333" r:id="rId37"/>
    <p:sldId id="334" r:id="rId38"/>
    <p:sldId id="372" r:id="rId39"/>
    <p:sldId id="277" r:id="rId40"/>
    <p:sldId id="278" r:id="rId41"/>
    <p:sldId id="335" r:id="rId42"/>
    <p:sldId id="337" r:id="rId43"/>
    <p:sldId id="279" r:id="rId44"/>
    <p:sldId id="280" r:id="rId45"/>
    <p:sldId id="281" r:id="rId46"/>
    <p:sldId id="339" r:id="rId47"/>
    <p:sldId id="340" r:id="rId48"/>
    <p:sldId id="341" r:id="rId49"/>
    <p:sldId id="342" r:id="rId50"/>
    <p:sldId id="343" r:id="rId51"/>
    <p:sldId id="283" r:id="rId52"/>
    <p:sldId id="354" r:id="rId53"/>
    <p:sldId id="370" r:id="rId54"/>
    <p:sldId id="359" r:id="rId55"/>
    <p:sldId id="344" r:id="rId56"/>
    <p:sldId id="375" r:id="rId57"/>
    <p:sldId id="284" r:id="rId58"/>
    <p:sldId id="285" r:id="rId59"/>
    <p:sldId id="360" r:id="rId60"/>
    <p:sldId id="286" r:id="rId61"/>
    <p:sldId id="352" r:id="rId62"/>
    <p:sldId id="347" r:id="rId63"/>
    <p:sldId id="371" r:id="rId64"/>
    <p:sldId id="361" r:id="rId65"/>
    <p:sldId id="351" r:id="rId66"/>
    <p:sldId id="287" r:id="rId67"/>
    <p:sldId id="288" r:id="rId68"/>
    <p:sldId id="355" r:id="rId69"/>
    <p:sldId id="289" r:id="rId70"/>
    <p:sldId id="290" r:id="rId71"/>
    <p:sldId id="366" r:id="rId72"/>
    <p:sldId id="368" r:id="rId73"/>
    <p:sldId id="363" r:id="rId74"/>
    <p:sldId id="292" r:id="rId75"/>
    <p:sldId id="376" r:id="rId76"/>
    <p:sldId id="356" r:id="rId77"/>
    <p:sldId id="358" r:id="rId78"/>
    <p:sldId id="293" r:id="rId79"/>
    <p:sldId id="294" r:id="rId80"/>
    <p:sldId id="369" r:id="rId81"/>
    <p:sldId id="295" r:id="rId82"/>
    <p:sldId id="377" r:id="rId83"/>
    <p:sldId id="365" r:id="rId84"/>
    <p:sldId id="298" r:id="rId85"/>
    <p:sldId id="296" r:id="rId86"/>
    <p:sldId id="299" r:id="rId87"/>
    <p:sldId id="301"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636" autoAdjust="0"/>
  </p:normalViewPr>
  <p:slideViewPr>
    <p:cSldViewPr>
      <p:cViewPr varScale="1">
        <p:scale>
          <a:sx n="83" d="100"/>
          <a:sy n="83" d="100"/>
        </p:scale>
        <p:origin x="-1426"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753023-71D3-4801-9EC1-60C865BE643D}" type="datetimeFigureOut">
              <a:rPr lang="en-US" smtClean="0"/>
              <a:t>12/3/2023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C40222-F222-45BA-9CC0-9475872460C9}" type="slidenum">
              <a:rPr lang="en-US" smtClean="0"/>
              <a:t>‹#›</a:t>
            </a:fld>
            <a:endParaRPr lang="en-US"/>
          </a:p>
        </p:txBody>
      </p:sp>
    </p:spTree>
    <p:extLst>
      <p:ext uri="{BB962C8B-B14F-4D97-AF65-F5344CB8AC3E}">
        <p14:creationId xmlns:p14="http://schemas.microsoft.com/office/powerpoint/2010/main" val="1426262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40222-F222-45BA-9CC0-9475872460C9}" type="slidenum">
              <a:rPr lang="en-US" smtClean="0"/>
              <a:t>68</a:t>
            </a:fld>
            <a:endParaRPr lang="en-US"/>
          </a:p>
        </p:txBody>
      </p:sp>
    </p:spTree>
    <p:extLst>
      <p:ext uri="{BB962C8B-B14F-4D97-AF65-F5344CB8AC3E}">
        <p14:creationId xmlns:p14="http://schemas.microsoft.com/office/powerpoint/2010/main" val="2872429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3A0509F-77E2-4F60-90E0-83625F4C4B5D}"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A9B2B-41ED-403E-9B6F-2A240070A2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A0509F-77E2-4F60-90E0-83625F4C4B5D}"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A9B2B-41ED-403E-9B6F-2A240070A2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A0509F-77E2-4F60-90E0-83625F4C4B5D}"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A9B2B-41ED-403E-9B6F-2A240070A22B}"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smtClean="0"/>
              <a:t>Title</a:t>
            </a:r>
            <a:endParaRPr lang="en-US"/>
          </a:p>
        </p:txBody>
      </p:sp>
      <p:sp>
        <p:nvSpPr>
          <p:cNvPr id="3" name="Text 2"/>
          <p:cNvSpPr>
            <a:spLocks noGrp="1"/>
          </p:cNvSpPr>
          <p:nvPr>
            <p:ph type="body" idx="1"/>
          </p:nvPr>
        </p:nvSpPr>
        <p:spPr/>
        <p:txBody>
          <a:bodyPr/>
          <a:lstStyle/>
          <a:p>
            <a:pPr lvl="0"/>
            <a:r>
              <a:rPr lang="en-US" smtClean="0"/>
              <a:t>Text</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3"/>
          <p:cNvSpPr>
            <a:spLocks noGrp="1"/>
          </p:cNvSpPr>
          <p:nvPr>
            <p:ph type="dt" sz="half" idx="10"/>
          </p:nvPr>
        </p:nvSpPr>
        <p:spPr/>
        <p:txBody>
          <a:bodyPr/>
          <a:lstStyle/>
          <a:p>
            <a:fld id="{C16525B2-4347-4F72-BAF7-76B19438D329}" type="datetimeFigureOut">
              <a:rPr lang="en-US" smtClean="0"/>
              <a:t>12/3/2023</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extLst>
      <p:ext uri="{BB962C8B-B14F-4D97-AF65-F5344CB8AC3E}">
        <p14:creationId xmlns:p14="http://schemas.microsoft.com/office/powerpoint/2010/main" val="2731849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A0509F-77E2-4F60-90E0-83625F4C4B5D}"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A9B2B-41ED-403E-9B6F-2A240070A2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A0509F-77E2-4F60-90E0-83625F4C4B5D}"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A9B2B-41ED-403E-9B6F-2A240070A2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3A0509F-77E2-4F60-90E0-83625F4C4B5D}" type="datetimeFigureOut">
              <a:rPr lang="en-US" smtClean="0"/>
              <a:t>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6A9B2B-41ED-403E-9B6F-2A240070A2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3A0509F-77E2-4F60-90E0-83625F4C4B5D}" type="datetimeFigureOut">
              <a:rPr lang="en-US" smtClean="0"/>
              <a:t>12/3/2023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6A9B2B-41ED-403E-9B6F-2A240070A2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3A0509F-77E2-4F60-90E0-83625F4C4B5D}" type="datetimeFigureOut">
              <a:rPr lang="en-US" smtClean="0"/>
              <a:t>12/3/2023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6A9B2B-41ED-403E-9B6F-2A240070A2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A0509F-77E2-4F60-90E0-83625F4C4B5D}" type="datetimeFigureOut">
              <a:rPr lang="en-US" smtClean="0"/>
              <a:t>12/3/2023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6A9B2B-41ED-403E-9B6F-2A240070A2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A0509F-77E2-4F60-90E0-83625F4C4B5D}" type="datetimeFigureOut">
              <a:rPr lang="en-US" smtClean="0"/>
              <a:t>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6A9B2B-41ED-403E-9B6F-2A240070A22B}"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73A0509F-77E2-4F60-90E0-83625F4C4B5D}" type="datetimeFigureOut">
              <a:rPr lang="en-US" smtClean="0"/>
              <a:t>12/3/2023</a:t>
            </a:fld>
            <a:endParaRPr lang="en-US"/>
          </a:p>
        </p:txBody>
      </p:sp>
      <p:sp>
        <p:nvSpPr>
          <p:cNvPr id="9" name="Slide Number Placeholder 8"/>
          <p:cNvSpPr>
            <a:spLocks noGrp="1"/>
          </p:cNvSpPr>
          <p:nvPr>
            <p:ph type="sldNum" sz="quarter" idx="11"/>
          </p:nvPr>
        </p:nvSpPr>
        <p:spPr/>
        <p:txBody>
          <a:bodyPr/>
          <a:lstStyle/>
          <a:p>
            <a:fld id="{DA6A9B2B-41ED-403E-9B6F-2A240070A22B}"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DA6A9B2B-41ED-403E-9B6F-2A240070A22B}"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73A0509F-77E2-4F60-90E0-83625F4C4B5D}" type="datetimeFigureOut">
              <a:rPr lang="en-US" smtClean="0"/>
              <a:t>12/3/2023</a:t>
            </a:fld>
            <a:endParaRPr lang="en-US"/>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447800"/>
            <a:ext cx="7772400" cy="1831975"/>
          </a:xfrm>
        </p:spPr>
        <p:txBody>
          <a:bodyPr>
            <a:normAutofit/>
          </a:bodyPr>
          <a:lstStyle/>
          <a:p>
            <a:pPr algn="ctr"/>
            <a:r>
              <a:rPr lang="en-US" sz="4000" dirty="0" smtClean="0">
                <a:latin typeface="Times New Roman" pitchFamily="18" charset="0"/>
                <a:cs typeface="Times New Roman" pitchFamily="18" charset="0"/>
              </a:rPr>
              <a:t>Mechanical and physical etiological factors</a:t>
            </a:r>
            <a:endParaRPr lang="en-US" sz="4000" dirty="0">
              <a:latin typeface="Times New Roman" pitchFamily="18" charset="0"/>
              <a:cs typeface="Times New Roman" pitchFamily="18" charset="0"/>
            </a:endParaRPr>
          </a:p>
        </p:txBody>
      </p:sp>
      <p:sp>
        <p:nvSpPr>
          <p:cNvPr id="3" name="Subtitle 2"/>
          <p:cNvSpPr>
            <a:spLocks noGrp="1"/>
          </p:cNvSpPr>
          <p:nvPr>
            <p:ph type="subTitle" idx="1"/>
          </p:nvPr>
        </p:nvSpPr>
        <p:spPr>
          <a:xfrm>
            <a:off x="1371600" y="3733800"/>
            <a:ext cx="6400800" cy="1752600"/>
          </a:xfrm>
        </p:spPr>
        <p:txBody>
          <a:bodyPr>
            <a:normAutofit/>
          </a:bodyPr>
          <a:lstStyle/>
          <a:p>
            <a:pPr algn="ctr"/>
            <a:r>
              <a:rPr lang="en-US" sz="2400" i="1" dirty="0" smtClean="0">
                <a:solidFill>
                  <a:schemeClr val="tx1"/>
                </a:solidFill>
                <a:latin typeface="Times New Roman" pitchFamily="18" charset="0"/>
              </a:rPr>
              <a:t>Department of pathophysiology</a:t>
            </a:r>
            <a:br>
              <a:rPr lang="en-US" sz="2400" i="1" dirty="0" smtClean="0">
                <a:solidFill>
                  <a:schemeClr val="tx1"/>
                </a:solidFill>
                <a:latin typeface="Times New Roman" pitchFamily="18" charset="0"/>
              </a:rPr>
            </a:br>
            <a:r>
              <a:rPr lang="en-US" sz="2400" i="1" dirty="0" smtClean="0">
                <a:solidFill>
                  <a:schemeClr val="tx1"/>
                </a:solidFill>
                <a:latin typeface="Times New Roman" pitchFamily="18" charset="0"/>
              </a:rPr>
              <a:t>Faculty of medical sciences</a:t>
            </a:r>
            <a:br>
              <a:rPr lang="en-US" sz="2400" i="1" dirty="0" smtClean="0">
                <a:solidFill>
                  <a:schemeClr val="tx1"/>
                </a:solidFill>
                <a:latin typeface="Times New Roman" pitchFamily="18" charset="0"/>
              </a:rPr>
            </a:br>
            <a:r>
              <a:rPr lang="en-US" sz="2400" i="1" dirty="0" smtClean="0">
                <a:solidFill>
                  <a:schemeClr val="tx1"/>
                </a:solidFill>
                <a:latin typeface="Times New Roman" pitchFamily="18" charset="0"/>
              </a:rPr>
              <a:t>University of </a:t>
            </a:r>
            <a:r>
              <a:rPr lang="en-US" sz="2400" i="1" dirty="0" err="1" smtClean="0">
                <a:solidFill>
                  <a:schemeClr val="tx1"/>
                </a:solidFill>
                <a:latin typeface="Times New Roman" pitchFamily="18" charset="0"/>
              </a:rPr>
              <a:t>Kragujevac</a:t>
            </a:r>
            <a:endParaRPr lang="en-US" sz="2400" dirty="0"/>
          </a:p>
        </p:txBody>
      </p:sp>
    </p:spTree>
    <p:extLst>
      <p:ext uri="{BB962C8B-B14F-4D97-AF65-F5344CB8AC3E}">
        <p14:creationId xmlns:p14="http://schemas.microsoft.com/office/powerpoint/2010/main" val="14721110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Local mechanical injuries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Tissue damage due to:</a:t>
            </a:r>
          </a:p>
          <a:p>
            <a:pPr marL="114300" indent="0">
              <a:buNone/>
            </a:pPr>
            <a:r>
              <a:rPr lang="en-US" sz="2800" dirty="0" smtClean="0">
                <a:latin typeface="Times New Roman" pitchFamily="18" charset="0"/>
                <a:cs typeface="Times New Roman" pitchFamily="18" charset="0"/>
              </a:rPr>
              <a:t>1. Direct cell / tissue destruction</a:t>
            </a:r>
          </a:p>
          <a:p>
            <a:pPr marL="114300" indent="0">
              <a:buNone/>
            </a:pPr>
            <a:r>
              <a:rPr lang="en-US" sz="2800" dirty="0" smtClean="0">
                <a:latin typeface="Times New Roman" pitchFamily="18" charset="0"/>
                <a:cs typeface="Times New Roman" pitchFamily="18" charset="0"/>
              </a:rPr>
              <a:t>2. Damage to the local circulation</a:t>
            </a:r>
          </a:p>
          <a:p>
            <a:pPr marL="114300" indent="0">
              <a:buNone/>
            </a:pPr>
            <a:r>
              <a:rPr lang="en-US" sz="2800" dirty="0" smtClean="0">
                <a:latin typeface="Times New Roman" pitchFamily="18" charset="0"/>
                <a:cs typeface="Times New Roman" pitchFamily="18" charset="0"/>
              </a:rPr>
              <a:t>3. Damage to innervation.</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4046316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1. Direct cell destruction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direct cell destruction leads to the release of intracellular enzymes, thereby damaging the surrounding cells and components of the intercellular matrix</a:t>
            </a:r>
          </a:p>
          <a:p>
            <a:r>
              <a:rPr lang="en-US" sz="2800" dirty="0" smtClean="0">
                <a:latin typeface="Times New Roman" pitchFamily="18" charset="0"/>
                <a:cs typeface="Times New Roman" pitchFamily="18" charset="0"/>
              </a:rPr>
              <a:t>the overall effect is </a:t>
            </a:r>
            <a:r>
              <a:rPr lang="en-US" sz="2800" b="1" dirty="0" smtClean="0">
                <a:latin typeface="Times New Roman" pitchFamily="18" charset="0"/>
                <a:cs typeface="Times New Roman" pitchFamily="18" charset="0"/>
              </a:rPr>
              <a:t>tissue autolysis</a:t>
            </a:r>
            <a:r>
              <a:rPr lang="sr-Latn-RS" sz="2800" b="1"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(enzymatic digestion of cells by the action of its own enzymes, lisosmal enzymes)</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7153806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sz="2800" dirty="0" smtClean="0">
                <a:latin typeface="Times New Roman" pitchFamily="18" charset="0"/>
                <a:cs typeface="Times New Roman" pitchFamily="18" charset="0"/>
              </a:rPr>
              <a:t>Autolysis-when a cell starts to break down  (cell membrane dissolves, enzymes and other cell contents spill out and digest arround tissue)</a:t>
            </a:r>
            <a:endParaRPr lang="en-US" sz="28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057400"/>
            <a:ext cx="64008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3821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2. Damage to the local circulation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impairment of local tissue circulation leads to bleeding, reduced supply of oxygen and nutrients to the tissue</a:t>
            </a:r>
          </a:p>
          <a:p>
            <a:r>
              <a:rPr lang="en-US" sz="2800" dirty="0" smtClean="0">
                <a:latin typeface="Times New Roman" pitchFamily="18" charset="0"/>
                <a:cs typeface="Times New Roman" pitchFamily="18" charset="0"/>
              </a:rPr>
              <a:t>the final effect is </a:t>
            </a:r>
            <a:r>
              <a:rPr lang="en-US" sz="2800" b="1" dirty="0" smtClean="0">
                <a:latin typeface="Times New Roman" pitchFamily="18" charset="0"/>
                <a:cs typeface="Times New Roman" pitchFamily="18" charset="0"/>
              </a:rPr>
              <a:t>ischemia</a:t>
            </a:r>
            <a:r>
              <a:rPr lang="en-US" sz="2800" dirty="0" smtClean="0">
                <a:latin typeface="Times New Roman" pitchFamily="18" charset="0"/>
                <a:cs typeface="Times New Roman" pitchFamily="18" charset="0"/>
              </a:rPr>
              <a:t> and the possibility of necrosis</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1460237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3. Damage to innervation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the occurrence of </a:t>
            </a:r>
            <a:r>
              <a:rPr lang="en-US" sz="2800" b="1" dirty="0" smtClean="0">
                <a:latin typeface="Times New Roman" pitchFamily="18" charset="0"/>
                <a:cs typeface="Times New Roman" pitchFamily="18" charset="0"/>
              </a:rPr>
              <a:t>sensory, motor or autonomic disorders</a:t>
            </a:r>
            <a:r>
              <a:rPr lang="en-US" sz="2800" dirty="0" smtClean="0">
                <a:latin typeface="Times New Roman" pitchFamily="18" charset="0"/>
                <a:cs typeface="Times New Roman" pitchFamily="18" charset="0"/>
              </a:rPr>
              <a:t> depending on the nature of the injured nerve</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5423162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itchFamily="18" charset="0"/>
                <a:cs typeface="Times New Roman" pitchFamily="18" charset="0"/>
              </a:rPr>
              <a:t>Types of local injuries</a:t>
            </a:r>
            <a:endParaRPr lang="en-US" dirty="0"/>
          </a:p>
        </p:txBody>
      </p:sp>
    </p:spTree>
    <p:extLst>
      <p:ext uri="{BB962C8B-B14F-4D97-AF65-F5344CB8AC3E}">
        <p14:creationId xmlns:p14="http://schemas.microsoft.com/office/powerpoint/2010/main" val="22687081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sz="2800" dirty="0" smtClean="0">
                <a:latin typeface="Times New Roman" pitchFamily="18" charset="0"/>
                <a:cs typeface="Times New Roman" pitchFamily="18" charset="0"/>
              </a:rPr>
              <a:t>The </a:t>
            </a:r>
            <a:r>
              <a:rPr lang="en-US" sz="2800" dirty="0" smtClean="0">
                <a:latin typeface="Times New Roman" pitchFamily="18" charset="0"/>
                <a:cs typeface="Times New Roman" pitchFamily="18" charset="0"/>
              </a:rPr>
              <a:t>lightest </a:t>
            </a:r>
            <a:r>
              <a:rPr lang="en-US" sz="2800" dirty="0">
                <a:latin typeface="Times New Roman" pitchFamily="18" charset="0"/>
                <a:cs typeface="Times New Roman" pitchFamily="18" charset="0"/>
              </a:rPr>
              <a:t>injuries: </a:t>
            </a:r>
            <a:r>
              <a:rPr lang="sr-Latn-RS" sz="2800" dirty="0" smtClean="0">
                <a:latin typeface="Times New Roman" pitchFamily="18" charset="0"/>
                <a:cs typeface="Times New Roman" pitchFamily="18" charset="0"/>
              </a:rPr>
              <a:t>for example </a:t>
            </a:r>
            <a:r>
              <a:rPr lang="en-US" sz="2800" dirty="0" smtClean="0">
                <a:latin typeface="Times New Roman" pitchFamily="18" charset="0"/>
                <a:cs typeface="Times New Roman" pitchFamily="18" charset="0"/>
              </a:rPr>
              <a:t>erosion </a:t>
            </a:r>
            <a:r>
              <a:rPr lang="en-US" sz="2800" dirty="0">
                <a:latin typeface="Times New Roman" pitchFamily="18" charset="0"/>
                <a:cs typeface="Times New Roman" pitchFamily="18" charset="0"/>
              </a:rPr>
              <a:t>(</a:t>
            </a:r>
            <a:r>
              <a:rPr lang="en-US" sz="2800" b="1" i="1" dirty="0" err="1">
                <a:latin typeface="Times New Roman" pitchFamily="18" charset="0"/>
                <a:cs typeface="Times New Roman" pitchFamily="18" charset="0"/>
              </a:rPr>
              <a:t>erosio</a:t>
            </a:r>
            <a:r>
              <a:rPr lang="en-US" sz="2800" dirty="0" smtClean="0">
                <a:latin typeface="Times New Roman" pitchFamily="18" charset="0"/>
                <a:cs typeface="Times New Roman" pitchFamily="18" charset="0"/>
              </a:rPr>
              <a:t>) </a:t>
            </a:r>
            <a:endParaRPr lang="en-US" sz="28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524000"/>
            <a:ext cx="75438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9962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Times New Roman" pitchFamily="18" charset="0"/>
                <a:cs typeface="Times New Roman" pitchFamily="18" charset="0"/>
              </a:rPr>
              <a:t>Types of local injuries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Autofit/>
          </a:bodyPr>
          <a:lstStyle/>
          <a:p>
            <a:r>
              <a:rPr lang="en-US" sz="2400" b="1" dirty="0" smtClean="0">
                <a:latin typeface="Times New Roman" pitchFamily="18" charset="0"/>
                <a:cs typeface="Times New Roman" pitchFamily="18" charset="0"/>
              </a:rPr>
              <a:t>Wound</a:t>
            </a:r>
            <a:r>
              <a:rPr lang="en-US" sz="2400"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vulnus</a:t>
            </a:r>
            <a:r>
              <a:rPr lang="en-US" sz="2400" dirty="0" smtClean="0">
                <a:latin typeface="Times New Roman" pitchFamily="18" charset="0"/>
                <a:cs typeface="Times New Roman" pitchFamily="18" charset="0"/>
              </a:rPr>
              <a:t>) - interruption of skin and mucous membranes</a:t>
            </a:r>
            <a:endParaRPr lang="sr-Latn-RS" sz="2400" dirty="0" smtClean="0">
              <a:latin typeface="Times New Roman" pitchFamily="18" charset="0"/>
              <a:cs typeface="Times New Roman" pitchFamily="18" charset="0"/>
            </a:endParaRPr>
          </a:p>
          <a:p>
            <a:r>
              <a:rPr lang="en-US" sz="2400" dirty="0">
                <a:latin typeface="Times New Roman" pitchFamily="18" charset="0"/>
                <a:cs typeface="Times New Roman" pitchFamily="18" charset="0"/>
              </a:rPr>
              <a:t>It is a circumscribed injury which is caused by an external force and it can involve any </a:t>
            </a:r>
            <a:r>
              <a:rPr lang="sr-Latn-RS" sz="2400" dirty="0" smtClean="0">
                <a:latin typeface="Times New Roman" pitchFamily="18" charset="0"/>
                <a:cs typeface="Times New Roman" pitchFamily="18" charset="0"/>
              </a:rPr>
              <a:t>ti</a:t>
            </a:r>
            <a:r>
              <a:rPr lang="en-US" sz="2400" dirty="0" err="1" smtClean="0">
                <a:latin typeface="Times New Roman" pitchFamily="18" charset="0"/>
                <a:cs typeface="Times New Roman" pitchFamily="18" charset="0"/>
              </a:rPr>
              <a:t>ssue</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or organ. </a:t>
            </a:r>
            <a:endParaRPr lang="sr-Latn-RS" sz="2400" dirty="0" smtClean="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3429000"/>
            <a:ext cx="5598696"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66370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Types of wounds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90650"/>
            <a:ext cx="7620000" cy="4800600"/>
          </a:xfrm>
        </p:spPr>
        <p:txBody>
          <a:bodyPr>
            <a:normAutofit/>
          </a:bodyPr>
          <a:lstStyle/>
          <a:p>
            <a:r>
              <a:rPr lang="en-US" sz="2400" dirty="0" smtClean="0">
                <a:latin typeface="Times New Roman" pitchFamily="18" charset="0"/>
                <a:cs typeface="Times New Roman" pitchFamily="18" charset="0"/>
              </a:rPr>
              <a:t>cuts (</a:t>
            </a:r>
            <a:r>
              <a:rPr lang="en-US" sz="2400" b="1" i="1" dirty="0" err="1" smtClean="0">
                <a:latin typeface="Times New Roman" pitchFamily="18" charset="0"/>
                <a:cs typeface="Times New Roman" pitchFamily="18" charset="0"/>
              </a:rPr>
              <a:t>vulnus</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scissum</a:t>
            </a:r>
            <a:r>
              <a:rPr lang="en-US" sz="2400" dirty="0" smtClean="0">
                <a:latin typeface="Times New Roman" pitchFamily="18" charset="0"/>
                <a:cs typeface="Times New Roman" pitchFamily="18" charset="0"/>
              </a:rPr>
              <a:t>)</a:t>
            </a:r>
            <a:r>
              <a:rPr lang="sr-Latn-RS" sz="2400" dirty="0" smtClean="0">
                <a:latin typeface="Times New Roman" pitchFamily="18" charset="0"/>
                <a:cs typeface="Times New Roman" pitchFamily="18" charset="0"/>
              </a:rPr>
              <a:t>: </a:t>
            </a:r>
          </a:p>
          <a:p>
            <a:pPr marL="114300" indent="0">
              <a:buNone/>
            </a:pPr>
            <a:r>
              <a:rPr lang="en-US" sz="2000" dirty="0" smtClean="0">
                <a:latin typeface="Times New Roman" pitchFamily="18" charset="0"/>
                <a:cs typeface="Times New Roman" pitchFamily="18" charset="0"/>
              </a:rPr>
              <a:t>A </a:t>
            </a:r>
            <a:r>
              <a:rPr lang="en-US" sz="2000" dirty="0">
                <a:latin typeface="Times New Roman" pitchFamily="18" charset="0"/>
                <a:cs typeface="Times New Roman" pitchFamily="18" charset="0"/>
              </a:rPr>
              <a:t>cut, or laceration, </a:t>
            </a:r>
            <a:endParaRPr lang="sr-Latn-RS" sz="2000" dirty="0" smtClean="0">
              <a:latin typeface="Times New Roman" pitchFamily="18" charset="0"/>
              <a:cs typeface="Times New Roman" pitchFamily="18" charset="0"/>
            </a:endParaRPr>
          </a:p>
          <a:p>
            <a:pPr marL="114300" indent="0">
              <a:buNone/>
            </a:pPr>
            <a:r>
              <a:rPr lang="en-US" sz="2000" dirty="0" smtClean="0">
                <a:latin typeface="Times New Roman" pitchFamily="18" charset="0"/>
                <a:cs typeface="Times New Roman" pitchFamily="18" charset="0"/>
              </a:rPr>
              <a:t>is </a:t>
            </a:r>
            <a:r>
              <a:rPr lang="en-US" sz="2000" dirty="0">
                <a:latin typeface="Times New Roman" pitchFamily="18" charset="0"/>
                <a:cs typeface="Times New Roman" pitchFamily="18" charset="0"/>
              </a:rPr>
              <a:t>a tear or opening in the skin that occurs </a:t>
            </a:r>
            <a:endParaRPr lang="sr-Latn-RS" sz="2000" dirty="0" smtClean="0">
              <a:latin typeface="Times New Roman" pitchFamily="18" charset="0"/>
              <a:cs typeface="Times New Roman" pitchFamily="18" charset="0"/>
            </a:endParaRPr>
          </a:p>
          <a:p>
            <a:pPr marL="114300" indent="0">
              <a:buNone/>
            </a:pPr>
            <a:r>
              <a:rPr lang="en-US" sz="2000" dirty="0" smtClean="0">
                <a:latin typeface="Times New Roman" pitchFamily="18" charset="0"/>
                <a:cs typeface="Times New Roman" pitchFamily="18" charset="0"/>
              </a:rPr>
              <a:t>due </a:t>
            </a:r>
            <a:r>
              <a:rPr lang="en-US" sz="2000" dirty="0">
                <a:latin typeface="Times New Roman" pitchFamily="18" charset="0"/>
                <a:cs typeface="Times New Roman" pitchFamily="18" charset="0"/>
              </a:rPr>
              <a:t>to an external injury. It </a:t>
            </a:r>
            <a:r>
              <a:rPr lang="sr-Latn-RS" sz="2000" dirty="0" smtClean="0">
                <a:latin typeface="Times New Roman" pitchFamily="18" charset="0"/>
                <a:cs typeface="Times New Roman" pitchFamily="18" charset="0"/>
              </a:rPr>
              <a:t>is ussually </a:t>
            </a:r>
          </a:p>
          <a:p>
            <a:pPr marL="114300" indent="0">
              <a:buNone/>
            </a:pPr>
            <a:r>
              <a:rPr lang="en-US" sz="2000" dirty="0" smtClean="0">
                <a:latin typeface="Times New Roman" pitchFamily="18" charset="0"/>
                <a:cs typeface="Times New Roman" pitchFamily="18" charset="0"/>
              </a:rPr>
              <a:t>superficial</a:t>
            </a:r>
            <a:r>
              <a:rPr lang="en-US" sz="2000" dirty="0">
                <a:latin typeface="Times New Roman" pitchFamily="18" charset="0"/>
                <a:cs typeface="Times New Roman" pitchFamily="18" charset="0"/>
              </a:rPr>
              <a:t>, affecting only the surface of </a:t>
            </a:r>
            <a:r>
              <a:rPr lang="en-US" sz="2000" dirty="0" smtClean="0">
                <a:latin typeface="Times New Roman" pitchFamily="18" charset="0"/>
                <a:cs typeface="Times New Roman" pitchFamily="18" charset="0"/>
              </a:rPr>
              <a:t>skin</a:t>
            </a:r>
            <a:endParaRPr lang="sr-Latn-RS" sz="2000" dirty="0" smtClean="0">
              <a:latin typeface="Times New Roman" pitchFamily="18" charset="0"/>
              <a:cs typeface="Times New Roman" pitchFamily="18" charset="0"/>
            </a:endParaRPr>
          </a:p>
          <a:p>
            <a:pPr marL="114300" indent="0">
              <a:buNone/>
            </a:pPr>
            <a:endParaRPr lang="sr-Latn-RS" sz="2000" dirty="0" smtClean="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685800"/>
            <a:ext cx="2590801"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1" y="3886200"/>
            <a:ext cx="5029200" cy="284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76049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itchFamily="18" charset="0"/>
                <a:cs typeface="Times New Roman" pitchFamily="18" charset="0"/>
              </a:rPr>
              <a:t>Types of wounds</a:t>
            </a:r>
            <a:endParaRPr lang="en-US" dirty="0"/>
          </a:p>
        </p:txBody>
      </p:sp>
      <p:sp>
        <p:nvSpPr>
          <p:cNvPr id="3" name="Content Placeholder 2"/>
          <p:cNvSpPr>
            <a:spLocks noGrp="1"/>
          </p:cNvSpPr>
          <p:nvPr>
            <p:ph idx="1"/>
          </p:nvPr>
        </p:nvSpPr>
        <p:spPr/>
        <p:txBody>
          <a:bodyPr/>
          <a:lstStyle/>
          <a:p>
            <a:r>
              <a:rPr lang="en-US" sz="2800" dirty="0">
                <a:latin typeface="Times New Roman" pitchFamily="18" charset="0"/>
                <a:cs typeface="Times New Roman" pitchFamily="18" charset="0"/>
              </a:rPr>
              <a:t>sting (</a:t>
            </a:r>
            <a:r>
              <a:rPr lang="en-US" sz="2800" b="1" i="1" dirty="0" err="1">
                <a:latin typeface="Times New Roman" pitchFamily="18" charset="0"/>
                <a:cs typeface="Times New Roman" pitchFamily="18" charset="0"/>
              </a:rPr>
              <a:t>vulnus</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punctum</a:t>
            </a:r>
            <a:r>
              <a:rPr lang="en-US" sz="2800" dirty="0">
                <a:latin typeface="Times New Roman" pitchFamily="18" charset="0"/>
                <a:cs typeface="Times New Roman" pitchFamily="18" charset="0"/>
              </a:rPr>
              <a:t>)</a:t>
            </a:r>
            <a:r>
              <a:rPr lang="sr-Latn-RS" sz="2800" dirty="0">
                <a:latin typeface="Times New Roman" pitchFamily="18" charset="0"/>
                <a:cs typeface="Times New Roman" pitchFamily="18" charset="0"/>
              </a:rPr>
              <a:t>: </a:t>
            </a:r>
            <a:r>
              <a:rPr lang="en-US" sz="2400" dirty="0">
                <a:latin typeface="Times New Roman" pitchFamily="18" charset="0"/>
                <a:cs typeface="Times New Roman" pitchFamily="18" charset="0"/>
              </a:rPr>
              <a:t>A puncture </a:t>
            </a:r>
            <a:endParaRPr lang="sr-Latn-RS" sz="2400" dirty="0">
              <a:latin typeface="Times New Roman" pitchFamily="18" charset="0"/>
              <a:cs typeface="Times New Roman" pitchFamily="18" charset="0"/>
            </a:endParaRPr>
          </a:p>
          <a:p>
            <a:pPr marL="114300" indent="0">
              <a:buNone/>
            </a:pPr>
            <a:r>
              <a:rPr lang="en-US" sz="2400" dirty="0">
                <a:latin typeface="Times New Roman" pitchFamily="18" charset="0"/>
                <a:cs typeface="Times New Roman" pitchFamily="18" charset="0"/>
              </a:rPr>
              <a:t>is a wound made by a pointed object such </a:t>
            </a:r>
            <a:endParaRPr lang="sr-Latn-RS" sz="2400" dirty="0">
              <a:latin typeface="Times New Roman" pitchFamily="18" charset="0"/>
              <a:cs typeface="Times New Roman" pitchFamily="18" charset="0"/>
            </a:endParaRPr>
          </a:p>
          <a:p>
            <a:pPr marL="114300" indent="0">
              <a:buNone/>
            </a:pPr>
            <a:r>
              <a:rPr lang="en-US" sz="2400" dirty="0">
                <a:latin typeface="Times New Roman" pitchFamily="18" charset="0"/>
                <a:cs typeface="Times New Roman" pitchFamily="18" charset="0"/>
              </a:rPr>
              <a:t>as a nail, knife, or sharp tooth. </a:t>
            </a:r>
            <a:endParaRPr lang="sr-Latn-RS" sz="2400" dirty="0">
              <a:latin typeface="Times New Roman" pitchFamily="18" charset="0"/>
              <a:cs typeface="Times New Roman" pitchFamily="18" charset="0"/>
            </a:endParaRPr>
          </a:p>
          <a:p>
            <a:pPr marL="114300" indent="0">
              <a:buNone/>
            </a:pPr>
            <a:r>
              <a:rPr lang="en-US" sz="2400" dirty="0">
                <a:latin typeface="Times New Roman" pitchFamily="18" charset="0"/>
                <a:cs typeface="Times New Roman" pitchFamily="18" charset="0"/>
              </a:rPr>
              <a:t>Puncture wounds often </a:t>
            </a:r>
            <a:endParaRPr lang="sr-Latn-RS" sz="2400" dirty="0">
              <a:latin typeface="Times New Roman" pitchFamily="18" charset="0"/>
              <a:cs typeface="Times New Roman" pitchFamily="18" charset="0"/>
            </a:endParaRPr>
          </a:p>
          <a:p>
            <a:pPr marL="114300" indent="0">
              <a:buNone/>
            </a:pPr>
            <a:r>
              <a:rPr lang="en-US" sz="2400" dirty="0">
                <a:latin typeface="Times New Roman" pitchFamily="18" charset="0"/>
                <a:cs typeface="Times New Roman" pitchFamily="18" charset="0"/>
              </a:rPr>
              <a:t>appear to be on the surface, </a:t>
            </a:r>
            <a:endParaRPr lang="sr-Latn-RS" sz="2400" dirty="0">
              <a:latin typeface="Times New Roman" pitchFamily="18" charset="0"/>
              <a:cs typeface="Times New Roman" pitchFamily="18" charset="0"/>
            </a:endParaRPr>
          </a:p>
          <a:p>
            <a:pPr marL="114300" indent="0">
              <a:buNone/>
            </a:pPr>
            <a:r>
              <a:rPr lang="en-US" sz="2400" dirty="0">
                <a:latin typeface="Times New Roman" pitchFamily="18" charset="0"/>
                <a:cs typeface="Times New Roman" pitchFamily="18" charset="0"/>
              </a:rPr>
              <a:t>but may extend </a:t>
            </a:r>
            <a:endParaRPr lang="sr-Latn-RS" sz="2400" dirty="0">
              <a:latin typeface="Times New Roman" pitchFamily="18" charset="0"/>
              <a:cs typeface="Times New Roman" pitchFamily="18" charset="0"/>
            </a:endParaRPr>
          </a:p>
          <a:p>
            <a:pPr marL="114300" indent="0">
              <a:buNone/>
            </a:pPr>
            <a:r>
              <a:rPr lang="en-US" sz="2400" dirty="0">
                <a:latin typeface="Times New Roman" pitchFamily="18" charset="0"/>
                <a:cs typeface="Times New Roman" pitchFamily="18" charset="0"/>
              </a:rPr>
              <a:t>into the deeper tissue layers.</a:t>
            </a:r>
            <a:r>
              <a:rPr lang="en-US" sz="2400" dirty="0"/>
              <a:t> </a:t>
            </a:r>
            <a:endParaRPr lang="en-US" sz="2400" dirty="0">
              <a:latin typeface="Times New Roman" pitchFamily="18" charset="0"/>
              <a:cs typeface="Times New Roman" pitchFamily="18" charset="0"/>
            </a:endParaRPr>
          </a:p>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983832"/>
            <a:ext cx="3429000" cy="31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97379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Times New Roman" pitchFamily="18" charset="0"/>
                <a:cs typeface="Times New Roman" pitchFamily="18" charset="0"/>
              </a:rPr>
              <a:t>Lecture content</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7924800" cy="4800600"/>
          </a:xfrm>
        </p:spPr>
        <p:txBody>
          <a:bodyPr>
            <a:normAutofit/>
          </a:bodyPr>
          <a:lstStyle/>
          <a:p>
            <a:pPr>
              <a:buFont typeface="Wingdings" pitchFamily="2" charset="2"/>
              <a:buChar char="Ø"/>
            </a:pPr>
            <a:r>
              <a:rPr lang="en-US" sz="2800" dirty="0" smtClean="0">
                <a:latin typeface="Times New Roman" pitchFamily="18" charset="0"/>
                <a:cs typeface="Times New Roman" pitchFamily="18" charset="0"/>
              </a:rPr>
              <a:t> Mechanical etiological factors</a:t>
            </a:r>
          </a:p>
          <a:p>
            <a:r>
              <a:rPr lang="en-US" sz="2400" dirty="0" smtClean="0">
                <a:latin typeface="Times New Roman" pitchFamily="18" charset="0"/>
                <a:cs typeface="Times New Roman" pitchFamily="18" charset="0"/>
              </a:rPr>
              <a:t>Local mechanical injuries (trauma)</a:t>
            </a:r>
          </a:p>
          <a:p>
            <a:r>
              <a:rPr lang="en-US" sz="2400" dirty="0" smtClean="0">
                <a:latin typeface="Times New Roman" pitchFamily="18" charset="0"/>
                <a:cs typeface="Times New Roman" pitchFamily="18" charset="0"/>
              </a:rPr>
              <a:t>General mechanical injuries (blast and crush syndrome)</a:t>
            </a:r>
          </a:p>
          <a:p>
            <a:pPr marL="114300" indent="0">
              <a:buNone/>
            </a:pPr>
            <a:endParaRPr lang="en-US" sz="2400" dirty="0" smtClean="0">
              <a:latin typeface="Times New Roman" pitchFamily="18" charset="0"/>
              <a:cs typeface="Times New Roman" pitchFamily="18" charset="0"/>
            </a:endParaRPr>
          </a:p>
          <a:p>
            <a:pPr>
              <a:buFont typeface="Wingdings" pitchFamily="2" charset="2"/>
              <a:buChar char="Ø"/>
            </a:pPr>
            <a:r>
              <a:rPr lang="en-US" sz="2800" dirty="0" smtClean="0">
                <a:latin typeface="Times New Roman" pitchFamily="18" charset="0"/>
                <a:cs typeface="Times New Roman" pitchFamily="18" charset="0"/>
              </a:rPr>
              <a:t> Physical etiological factors</a:t>
            </a:r>
          </a:p>
          <a:p>
            <a:r>
              <a:rPr lang="en-US" sz="2400" dirty="0" smtClean="0">
                <a:latin typeface="Times New Roman" pitchFamily="18" charset="0"/>
                <a:cs typeface="Times New Roman" pitchFamily="18" charset="0"/>
              </a:rPr>
              <a:t>Thermal factors </a:t>
            </a:r>
            <a:r>
              <a:rPr lang="en-US" sz="2400" dirty="0">
                <a:latin typeface="Times New Roman" pitchFamily="18" charset="0"/>
                <a:cs typeface="Times New Roman" pitchFamily="18" charset="0"/>
              </a:rPr>
              <a:t>(hyperthermia/burns </a:t>
            </a:r>
            <a:r>
              <a:rPr lang="en-US" sz="2400" dirty="0" smtClean="0">
                <a:latin typeface="Times New Roman" pitchFamily="18" charset="0"/>
                <a:cs typeface="Times New Roman" pitchFamily="18" charset="0"/>
              </a:rPr>
              <a:t>and hypothermia/frostbites)</a:t>
            </a:r>
          </a:p>
          <a:p>
            <a:r>
              <a:rPr lang="en-US" sz="2400" dirty="0" smtClean="0">
                <a:latin typeface="Times New Roman" pitchFamily="18" charset="0"/>
                <a:cs typeface="Times New Roman" pitchFamily="18" charset="0"/>
              </a:rPr>
              <a:t>Effects of the changes in atmospheric pressure</a:t>
            </a:r>
          </a:p>
          <a:p>
            <a:r>
              <a:rPr lang="en-US" sz="2400" dirty="0" smtClean="0">
                <a:latin typeface="Times New Roman" pitchFamily="18" charset="0"/>
                <a:cs typeface="Times New Roman" pitchFamily="18" charset="0"/>
              </a:rPr>
              <a:t>Gravity disease</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9173964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7620000" cy="6019800"/>
          </a:xfrm>
        </p:spPr>
        <p:txBody>
          <a:bodyPr>
            <a:normAutofit/>
          </a:bodyPr>
          <a:lstStyle/>
          <a:p>
            <a:r>
              <a:rPr lang="en-US" sz="2400" dirty="0">
                <a:latin typeface="Times New Roman" pitchFamily="18" charset="0"/>
                <a:cs typeface="Times New Roman" pitchFamily="18" charset="0"/>
              </a:rPr>
              <a:t>penetrating wound (</a:t>
            </a:r>
            <a:r>
              <a:rPr lang="en-US" sz="2400" b="1" i="1" dirty="0" err="1">
                <a:latin typeface="Times New Roman" pitchFamily="18" charset="0"/>
                <a:cs typeface="Times New Roman" pitchFamily="18" charset="0"/>
              </a:rPr>
              <a:t>vulnus</a:t>
            </a:r>
            <a:r>
              <a:rPr lang="en-US" sz="2400" b="1" i="1" dirty="0">
                <a:latin typeface="Times New Roman" pitchFamily="18" charset="0"/>
                <a:cs typeface="Times New Roman" pitchFamily="18" charset="0"/>
              </a:rPr>
              <a:t> </a:t>
            </a:r>
            <a:r>
              <a:rPr lang="en-US" sz="2400" b="1" i="1" dirty="0" err="1">
                <a:latin typeface="Times New Roman" pitchFamily="18" charset="0"/>
                <a:cs typeface="Times New Roman" pitchFamily="18" charset="0"/>
              </a:rPr>
              <a:t>penetrans</a:t>
            </a:r>
            <a:r>
              <a:rPr lang="en-US" sz="2400" dirty="0" smtClean="0">
                <a:latin typeface="Times New Roman" pitchFamily="18" charset="0"/>
                <a:cs typeface="Times New Roman" pitchFamily="18" charset="0"/>
              </a:rPr>
              <a:t>)</a:t>
            </a:r>
            <a:r>
              <a:rPr lang="sr-Latn-RS" sz="2400" dirty="0" smtClean="0">
                <a:latin typeface="Times New Roman" pitchFamily="18" charset="0"/>
                <a:cs typeface="Times New Roman" pitchFamily="18" charset="0"/>
              </a:rPr>
              <a:t>:</a:t>
            </a:r>
          </a:p>
          <a:p>
            <a:pPr marL="114300" indent="0">
              <a:buNone/>
            </a:pPr>
            <a:r>
              <a:rPr lang="en-US" sz="2000" dirty="0">
                <a:latin typeface="Times New Roman" pitchFamily="18" charset="0"/>
                <a:cs typeface="Times New Roman" pitchFamily="18" charset="0"/>
              </a:rPr>
              <a:t>is an open wound injury that occurs </a:t>
            </a:r>
            <a:endParaRPr lang="sr-Latn-RS" sz="2000" dirty="0" smtClean="0">
              <a:latin typeface="Times New Roman" pitchFamily="18" charset="0"/>
              <a:cs typeface="Times New Roman" pitchFamily="18" charset="0"/>
            </a:endParaRPr>
          </a:p>
          <a:p>
            <a:pPr marL="114300" indent="0">
              <a:buNone/>
            </a:pPr>
            <a:r>
              <a:rPr lang="en-US" sz="2000" dirty="0" smtClean="0">
                <a:latin typeface="Times New Roman" pitchFamily="18" charset="0"/>
                <a:cs typeface="Times New Roman" pitchFamily="18" charset="0"/>
              </a:rPr>
              <a:t>when </a:t>
            </a:r>
            <a:r>
              <a:rPr lang="en-US" sz="2000" dirty="0">
                <a:latin typeface="Times New Roman" pitchFamily="18" charset="0"/>
                <a:cs typeface="Times New Roman" pitchFamily="18" charset="0"/>
              </a:rPr>
              <a:t>an object pierces the skin and </a:t>
            </a:r>
            <a:endParaRPr lang="sr-Latn-RS" sz="2000" dirty="0" smtClean="0">
              <a:latin typeface="Times New Roman" pitchFamily="18" charset="0"/>
              <a:cs typeface="Times New Roman" pitchFamily="18" charset="0"/>
            </a:endParaRPr>
          </a:p>
          <a:p>
            <a:pPr marL="114300" indent="0">
              <a:buNone/>
            </a:pPr>
            <a:r>
              <a:rPr lang="en-US" sz="2000" dirty="0" smtClean="0">
                <a:latin typeface="Times New Roman" pitchFamily="18" charset="0"/>
                <a:cs typeface="Times New Roman" pitchFamily="18" charset="0"/>
              </a:rPr>
              <a:t>enters </a:t>
            </a:r>
            <a:r>
              <a:rPr lang="en-US" sz="2000" dirty="0">
                <a:latin typeface="Times New Roman" pitchFamily="18" charset="0"/>
                <a:cs typeface="Times New Roman" pitchFamily="18" charset="0"/>
              </a:rPr>
              <a:t>a tissue of the body, </a:t>
            </a:r>
            <a:endParaRPr lang="sr-Latn-RS" sz="2000" dirty="0" smtClean="0">
              <a:latin typeface="Times New Roman" pitchFamily="18" charset="0"/>
              <a:cs typeface="Times New Roman" pitchFamily="18" charset="0"/>
            </a:endParaRPr>
          </a:p>
          <a:p>
            <a:pPr marL="114300" indent="0">
              <a:buNone/>
            </a:pPr>
            <a:r>
              <a:rPr lang="en-US" sz="2000" dirty="0" smtClean="0">
                <a:latin typeface="Times New Roman" pitchFamily="18" charset="0"/>
                <a:cs typeface="Times New Roman" pitchFamily="18" charset="0"/>
              </a:rPr>
              <a:t>creating </a:t>
            </a:r>
            <a:r>
              <a:rPr lang="en-US" sz="2000" dirty="0">
                <a:latin typeface="Times New Roman" pitchFamily="18" charset="0"/>
                <a:cs typeface="Times New Roman" pitchFamily="18" charset="0"/>
              </a:rPr>
              <a:t>a deep but </a:t>
            </a:r>
            <a:endParaRPr lang="sr-Latn-RS" sz="2000" dirty="0" smtClean="0">
              <a:latin typeface="Times New Roman" pitchFamily="18" charset="0"/>
              <a:cs typeface="Times New Roman" pitchFamily="18" charset="0"/>
            </a:endParaRPr>
          </a:p>
          <a:p>
            <a:pPr marL="114300" indent="0">
              <a:buNone/>
            </a:pPr>
            <a:r>
              <a:rPr lang="en-US" sz="2000" dirty="0" smtClean="0">
                <a:latin typeface="Times New Roman" pitchFamily="18" charset="0"/>
                <a:cs typeface="Times New Roman" pitchFamily="18" charset="0"/>
              </a:rPr>
              <a:t>relatively </a:t>
            </a:r>
            <a:r>
              <a:rPr lang="en-US" sz="2000" dirty="0">
                <a:latin typeface="Times New Roman" pitchFamily="18" charset="0"/>
                <a:cs typeface="Times New Roman" pitchFamily="18" charset="0"/>
              </a:rPr>
              <a:t>narrow entry </a:t>
            </a:r>
            <a:r>
              <a:rPr lang="en-US" sz="2000" dirty="0" smtClean="0">
                <a:latin typeface="Times New Roman" pitchFamily="18" charset="0"/>
                <a:cs typeface="Times New Roman" pitchFamily="18" charset="0"/>
              </a:rPr>
              <a:t>wound</a:t>
            </a:r>
            <a:endParaRPr lang="sr-Latn-RS" sz="2000" dirty="0" smtClean="0">
              <a:latin typeface="Times New Roman" pitchFamily="18" charset="0"/>
              <a:cs typeface="Times New Roman" pitchFamily="18" charset="0"/>
            </a:endParaRPr>
          </a:p>
          <a:p>
            <a:pPr marL="114300" indent="0">
              <a:buNone/>
            </a:pPr>
            <a:endParaRPr lang="sr-Latn-RS" sz="2000" dirty="0">
              <a:latin typeface="Times New Roman" pitchFamily="18" charset="0"/>
              <a:cs typeface="Times New Roman" pitchFamily="18" charset="0"/>
            </a:endParaRPr>
          </a:p>
          <a:p>
            <a:pPr marL="114300" indent="0">
              <a:buNone/>
            </a:pPr>
            <a:endParaRPr lang="sr-Latn-RS" sz="2000" dirty="0" smtClean="0">
              <a:latin typeface="Times New Roman" pitchFamily="18" charset="0"/>
              <a:cs typeface="Times New Roman" pitchFamily="18" charset="0"/>
            </a:endParaRPr>
          </a:p>
          <a:p>
            <a:pPr marL="114300" indent="0">
              <a:buNone/>
            </a:pPr>
            <a:endParaRPr lang="en-US" sz="2000" dirty="0">
              <a:latin typeface="Times New Roman" pitchFamily="18" charset="0"/>
              <a:cs typeface="Times New Roman" pitchFamily="18" charset="0"/>
            </a:endParaRPr>
          </a:p>
          <a:p>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990600"/>
            <a:ext cx="3505200" cy="2843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https://i0.wp.com/almawiclinic.com/wp-content/uploads/2019/01/Puncture-Wound-1.jpg?fit=218%2C271&amp;ssl=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276600"/>
            <a:ext cx="3200400" cy="3038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57669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itchFamily="18" charset="0"/>
                <a:cs typeface="Times New Roman" pitchFamily="18" charset="0"/>
              </a:rPr>
              <a:t>Types of wounds</a:t>
            </a:r>
            <a:endParaRPr lang="en-US" dirty="0"/>
          </a:p>
        </p:txBody>
      </p:sp>
      <p:sp>
        <p:nvSpPr>
          <p:cNvPr id="3" name="Content Placeholder 2"/>
          <p:cNvSpPr>
            <a:spLocks noGrp="1"/>
          </p:cNvSpPr>
          <p:nvPr>
            <p:ph idx="1"/>
          </p:nvPr>
        </p:nvSpPr>
        <p:spPr/>
        <p:txBody>
          <a:bodyPr>
            <a:normAutofit/>
          </a:bodyPr>
          <a:lstStyle/>
          <a:p>
            <a:r>
              <a:rPr lang="en-US" sz="2400" dirty="0">
                <a:latin typeface="Times New Roman" pitchFamily="18" charset="0"/>
                <a:cs typeface="Times New Roman" pitchFamily="18" charset="0"/>
              </a:rPr>
              <a:t>a gunshot wound </a:t>
            </a:r>
            <a:r>
              <a:rPr lang="en-US" sz="2400" dirty="0" smtClean="0">
                <a:latin typeface="Times New Roman" pitchFamily="18" charset="0"/>
                <a:cs typeface="Times New Roman" pitchFamily="18" charset="0"/>
              </a:rPr>
              <a:t>(</a:t>
            </a:r>
            <a:r>
              <a:rPr lang="en-US" sz="2400" b="1" i="1" dirty="0" err="1" smtClean="0">
                <a:latin typeface="Times New Roman" pitchFamily="18" charset="0"/>
                <a:cs typeface="Times New Roman" pitchFamily="18" charset="0"/>
              </a:rPr>
              <a:t>vuln</a:t>
            </a:r>
            <a:r>
              <a:rPr lang="sr-Latn-RS" sz="2400" b="1" i="1" dirty="0">
                <a:latin typeface="Times New Roman" pitchFamily="18" charset="0"/>
                <a:cs typeface="Times New Roman" pitchFamily="18" charset="0"/>
              </a:rPr>
              <a:t>era</a:t>
            </a:r>
            <a:r>
              <a:rPr lang="en-US" sz="2400" b="1" i="1" dirty="0">
                <a:latin typeface="Times New Roman" pitchFamily="18" charset="0"/>
                <a:cs typeface="Times New Roman" pitchFamily="18" charset="0"/>
              </a:rPr>
              <a:t> </a:t>
            </a:r>
            <a:r>
              <a:rPr lang="en-US" sz="2400" b="1" i="1" dirty="0" err="1">
                <a:latin typeface="Times New Roman" pitchFamily="18" charset="0"/>
                <a:cs typeface="Times New Roman" pitchFamily="18" charset="0"/>
              </a:rPr>
              <a:t>sclopetari</a:t>
            </a:r>
            <a:r>
              <a:rPr lang="sr-Latn-RS" sz="2400" b="1" i="1" dirty="0">
                <a:latin typeface="Times New Roman" pitchFamily="18" charset="0"/>
                <a:cs typeface="Times New Roman" pitchFamily="18" charset="0"/>
              </a:rPr>
              <a:t>a</a:t>
            </a:r>
            <a:r>
              <a:rPr lang="en-US" sz="2400" dirty="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pPr marL="114300" indent="0">
              <a:buNone/>
            </a:pPr>
            <a:r>
              <a:rPr lang="en-US" sz="2000" dirty="0">
                <a:latin typeface="Times New Roman" pitchFamily="18" charset="0"/>
                <a:cs typeface="Times New Roman" pitchFamily="18" charset="0"/>
              </a:rPr>
              <a:t>Firearm projectiles have a large kinetic energy that they transfer to the body at the moment of impact and that is converted into heat in the body. </a:t>
            </a:r>
            <a:r>
              <a:rPr lang="sr-Latn-RS" sz="2000" dirty="0" smtClean="0">
                <a:latin typeface="Times New Roman" pitchFamily="18" charset="0"/>
                <a:cs typeface="Times New Roman" pitchFamily="18" charset="0"/>
              </a:rPr>
              <a:t>T</a:t>
            </a:r>
            <a:r>
              <a:rPr lang="en-US" sz="2000" dirty="0" smtClean="0">
                <a:latin typeface="Times New Roman" pitchFamily="18" charset="0"/>
                <a:cs typeface="Times New Roman" pitchFamily="18" charset="0"/>
              </a:rPr>
              <a:t>he </a:t>
            </a:r>
            <a:r>
              <a:rPr lang="en-US" sz="2000" dirty="0">
                <a:latin typeface="Times New Roman" pitchFamily="18" charset="0"/>
                <a:cs typeface="Times New Roman" pitchFamily="18" charset="0"/>
              </a:rPr>
              <a:t>wound consists of: entrance wound, arrow channel and exit </a:t>
            </a:r>
            <a:r>
              <a:rPr lang="en-US" sz="2000" dirty="0" smtClean="0">
                <a:latin typeface="Times New Roman" pitchFamily="18" charset="0"/>
                <a:cs typeface="Times New Roman" pitchFamily="18" charset="0"/>
              </a:rPr>
              <a:t>wound</a:t>
            </a:r>
            <a:r>
              <a:rPr lang="sr-Latn-RS" sz="2000" dirty="0" smtClean="0">
                <a:latin typeface="Times New Roman" pitchFamily="18" charset="0"/>
                <a:cs typeface="Times New Roman" pitchFamily="18" charset="0"/>
              </a:rPr>
              <a:t>.</a:t>
            </a:r>
            <a:endParaRPr lang="sr-Latn-RS" sz="2000" dirty="0">
              <a:latin typeface="Times New Roman" pitchFamily="18" charset="0"/>
              <a:cs typeface="Times New Roman" pitchFamily="18" charset="0"/>
            </a:endParaRPr>
          </a:p>
          <a:p>
            <a:endParaRPr lang="en-US" sz="2000"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657600"/>
            <a:ext cx="4648200" cy="278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43582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itchFamily="18" charset="0"/>
                <a:cs typeface="Times New Roman" pitchFamily="18" charset="0"/>
              </a:rPr>
              <a:t>Types of wounds</a:t>
            </a:r>
            <a:endParaRPr lang="en-US" dirty="0"/>
          </a:p>
        </p:txBody>
      </p:sp>
      <p:sp>
        <p:nvSpPr>
          <p:cNvPr id="3" name="Content Placeholder 2"/>
          <p:cNvSpPr>
            <a:spLocks noGrp="1"/>
          </p:cNvSpPr>
          <p:nvPr>
            <p:ph idx="1"/>
          </p:nvPr>
        </p:nvSpPr>
        <p:spPr/>
        <p:txBody>
          <a:bodyPr/>
          <a:lstStyle/>
          <a:p>
            <a:r>
              <a:rPr lang="en-US" sz="2400" dirty="0" smtClean="0">
                <a:latin typeface="Times New Roman" pitchFamily="18" charset="0"/>
                <a:cs typeface="Times New Roman" pitchFamily="18" charset="0"/>
              </a:rPr>
              <a:t>scratch </a:t>
            </a:r>
            <a:r>
              <a:rPr lang="en-US" sz="2400" dirty="0">
                <a:latin typeface="Times New Roman" pitchFamily="18" charset="0"/>
                <a:cs typeface="Times New Roman" pitchFamily="18" charset="0"/>
              </a:rPr>
              <a:t>(</a:t>
            </a:r>
            <a:r>
              <a:rPr lang="en-US" sz="2400" b="1" i="1" dirty="0" err="1">
                <a:latin typeface="Times New Roman" pitchFamily="18" charset="0"/>
                <a:cs typeface="Times New Roman" pitchFamily="18" charset="0"/>
              </a:rPr>
              <a:t>vulnus</a:t>
            </a:r>
            <a:r>
              <a:rPr lang="en-US" sz="2400" b="1" i="1" dirty="0">
                <a:latin typeface="Times New Roman" pitchFamily="18" charset="0"/>
                <a:cs typeface="Times New Roman" pitchFamily="18" charset="0"/>
              </a:rPr>
              <a:t> </a:t>
            </a:r>
            <a:r>
              <a:rPr lang="en-US" sz="2400" b="1" i="1" dirty="0" err="1">
                <a:latin typeface="Times New Roman" pitchFamily="18" charset="0"/>
                <a:cs typeface="Times New Roman" pitchFamily="18" charset="0"/>
              </a:rPr>
              <a:t>scarificatum</a:t>
            </a:r>
            <a:r>
              <a:rPr lang="en-US"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pPr marL="114300" indent="0">
              <a:buNone/>
            </a:pPr>
            <a:r>
              <a:rPr lang="en-US" sz="2000" dirty="0">
                <a:latin typeface="Times New Roman" pitchFamily="18" charset="0"/>
                <a:cs typeface="Times New Roman" pitchFamily="18" charset="0"/>
              </a:rPr>
              <a:t>a scratch is surface damage that does not penetrate the lower tissues. The skin may bleed or drain small amounts at the time of the injury or at times over the next few days if rubbed or scratched.</a:t>
            </a:r>
            <a:endParaRPr lang="sr-Latn-RS" sz="2000" dirty="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a:p>
            <a:endParaRPr lang="en-US" dirty="0"/>
          </a:p>
        </p:txBody>
      </p:sp>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124200"/>
            <a:ext cx="2590801" cy="357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2" name="Picture 8" descr="SCRATCHES/ LINEAR ABRASION&#10;• Has length but no significant width.&#10;• Caused by SHARP/POINTED objects like :-&#10;- fingernails&#10;- pin&#10;- thorn&#10;• A scratch produced from tip of a knife or razor is called as&#10;POINT SCRATCH.&#10;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048000"/>
            <a:ext cx="4343400" cy="3652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9786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04800"/>
            <a:ext cx="64770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descr="If a Dog Bites You, Do These 6 Things Now – Cleveland Clin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886200"/>
            <a:ext cx="39624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33699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itchFamily="18" charset="0"/>
                <a:cs typeface="Times New Roman" pitchFamily="18" charset="0"/>
              </a:rPr>
              <a:t>Bleeding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(depends on the </a:t>
            </a:r>
            <a:r>
              <a:rPr lang="en-US" sz="2800" dirty="0">
                <a:latin typeface="Times New Roman" pitchFamily="18" charset="0"/>
                <a:cs typeface="Times New Roman" pitchFamily="18" charset="0"/>
              </a:rPr>
              <a:t>type of blood vessel that is damaged)</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905000"/>
            <a:ext cx="7543800"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35310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620000" cy="1143000"/>
          </a:xfrm>
        </p:spPr>
        <p:txBody>
          <a:bodyPr/>
          <a:lstStyle/>
          <a:p>
            <a:pPr algn="ctr"/>
            <a:r>
              <a:rPr lang="sr-Latn-RS" sz="3600" dirty="0">
                <a:latin typeface="Times New Roman" pitchFamily="18" charset="0"/>
                <a:cs typeface="Times New Roman" pitchFamily="18" charset="0"/>
              </a:rPr>
              <a:t>The other types of injury</a:t>
            </a:r>
            <a:endParaRPr lang="en-US" sz="3600" dirty="0"/>
          </a:p>
        </p:txBody>
      </p:sp>
      <p:sp>
        <p:nvSpPr>
          <p:cNvPr id="3" name="Text Placeholder 2"/>
          <p:cNvSpPr>
            <a:spLocks noGrp="1"/>
          </p:cNvSpPr>
          <p:nvPr>
            <p:ph type="body" idx="1"/>
          </p:nvPr>
        </p:nvSpPr>
        <p:spPr/>
        <p:txBody>
          <a:bodyPr>
            <a:normAutofit/>
          </a:bodyPr>
          <a:lstStyle/>
          <a:p>
            <a:r>
              <a:rPr lang="en-US" sz="2400" dirty="0" smtClean="0">
                <a:latin typeface="Times New Roman" pitchFamily="18" charset="0"/>
                <a:cs typeface="Times New Roman" pitchFamily="18" charset="0"/>
              </a:rPr>
              <a:t>Avulsion </a:t>
            </a:r>
            <a:r>
              <a:rPr lang="en-US" sz="2400" dirty="0">
                <a:latin typeface="Times New Roman" pitchFamily="18" charset="0"/>
                <a:cs typeface="Times New Roman" pitchFamily="18" charset="0"/>
              </a:rPr>
              <a:t>(</a:t>
            </a:r>
            <a:r>
              <a:rPr lang="en-US" sz="2400" b="1" i="1" dirty="0" err="1" smtClean="0">
                <a:latin typeface="Times New Roman" pitchFamily="18" charset="0"/>
                <a:cs typeface="Times New Roman" pitchFamily="18" charset="0"/>
              </a:rPr>
              <a:t>avulsio</a:t>
            </a:r>
            <a:r>
              <a:rPr lang="en-US" sz="2400" dirty="0" smtClean="0">
                <a:latin typeface="Times New Roman" pitchFamily="18" charset="0"/>
                <a:cs typeface="Times New Roman" pitchFamily="18" charset="0"/>
              </a:rPr>
              <a:t>)</a:t>
            </a:r>
            <a:r>
              <a:rPr lang="sr-Latn-RS" sz="2400" dirty="0" smtClean="0">
                <a:latin typeface="Times New Roman" pitchFamily="18" charset="0"/>
                <a:cs typeface="Times New Roman" pitchFamily="18" charset="0"/>
              </a:rPr>
              <a:t>: </a:t>
            </a:r>
          </a:p>
          <a:p>
            <a:pPr marL="114300" indent="0">
              <a:buNone/>
            </a:pPr>
            <a:r>
              <a:rPr lang="en-US" sz="2000" dirty="0" smtClean="0">
                <a:latin typeface="Times New Roman" pitchFamily="18" charset="0"/>
                <a:cs typeface="Times New Roman" pitchFamily="18" charset="0"/>
              </a:rPr>
              <a:t>interruption </a:t>
            </a:r>
            <a:r>
              <a:rPr lang="en-US" sz="2000" dirty="0">
                <a:latin typeface="Times New Roman" pitchFamily="18" charset="0"/>
                <a:cs typeface="Times New Roman" pitchFamily="18" charset="0"/>
              </a:rPr>
              <a:t>of the tendons and </a:t>
            </a:r>
            <a:r>
              <a:rPr lang="en-US" sz="2000" dirty="0" smtClean="0">
                <a:latin typeface="Times New Roman" pitchFamily="18" charset="0"/>
                <a:cs typeface="Times New Roman" pitchFamily="18" charset="0"/>
              </a:rPr>
              <a:t>ligaments</a:t>
            </a:r>
            <a:endParaRPr lang="sr-Latn-RS" sz="2000" dirty="0" smtClean="0">
              <a:latin typeface="Times New Roman" pitchFamily="18" charset="0"/>
              <a:cs typeface="Times New Roman" pitchFamily="18" charset="0"/>
            </a:endParaRPr>
          </a:p>
          <a:p>
            <a:pPr marL="114300" indent="0">
              <a:buNone/>
            </a:pPr>
            <a:endParaRPr lang="sr-Latn-RS" sz="2000" dirty="0">
              <a:latin typeface="Times New Roman" pitchFamily="18" charset="0"/>
              <a:cs typeface="Times New Roman" pitchFamily="18" charset="0"/>
            </a:endParaRPr>
          </a:p>
          <a:p>
            <a:pPr marL="114300" indent="0">
              <a:buNone/>
            </a:pPr>
            <a:endParaRPr lang="sr-Latn-R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Amputation </a:t>
            </a:r>
            <a:r>
              <a:rPr lang="en-US" sz="2400" dirty="0">
                <a:latin typeface="Times New Roman" pitchFamily="18" charset="0"/>
                <a:cs typeface="Times New Roman" pitchFamily="18" charset="0"/>
              </a:rPr>
              <a:t>(</a:t>
            </a:r>
            <a:r>
              <a:rPr lang="en-US" sz="2400" b="1" i="1" dirty="0" err="1" smtClean="0">
                <a:latin typeface="Times New Roman" pitchFamily="18" charset="0"/>
                <a:cs typeface="Times New Roman" pitchFamily="18" charset="0"/>
              </a:rPr>
              <a:t>amputatio</a:t>
            </a:r>
            <a:r>
              <a:rPr lang="en-US"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pPr marL="114300" indent="0">
              <a:buNone/>
            </a:pPr>
            <a:r>
              <a:rPr lang="en-US" sz="2000" dirty="0" smtClean="0">
                <a:latin typeface="Times New Roman" pitchFamily="18" charset="0"/>
                <a:cs typeface="Times New Roman" pitchFamily="18" charset="0"/>
              </a:rPr>
              <a:t>loss </a:t>
            </a:r>
            <a:r>
              <a:rPr lang="en-US" sz="2000" dirty="0">
                <a:latin typeface="Times New Roman" pitchFamily="18" charset="0"/>
                <a:cs typeface="Times New Roman" pitchFamily="18" charset="0"/>
              </a:rPr>
              <a:t>of </a:t>
            </a:r>
            <a:r>
              <a:rPr lang="en-US" sz="2000" dirty="0" err="1">
                <a:latin typeface="Times New Roman" pitchFamily="18" charset="0"/>
                <a:cs typeface="Times New Roman" pitchFamily="18" charset="0"/>
              </a:rPr>
              <a:t>acral</a:t>
            </a:r>
            <a:r>
              <a:rPr lang="en-US" sz="2000" dirty="0">
                <a:latin typeface="Times New Roman" pitchFamily="18" charset="0"/>
                <a:cs typeface="Times New Roman" pitchFamily="18" charset="0"/>
              </a:rPr>
              <a:t> body </a:t>
            </a:r>
            <a:r>
              <a:rPr lang="en-US" sz="2000" dirty="0" smtClean="0">
                <a:latin typeface="Times New Roman" pitchFamily="18" charset="0"/>
                <a:cs typeface="Times New Roman" pitchFamily="18" charset="0"/>
              </a:rPr>
              <a:t>parts</a:t>
            </a:r>
            <a:endParaRPr lang="sr-Latn-RS" sz="2000" dirty="0" smtClean="0">
              <a:latin typeface="Times New Roman" pitchFamily="18" charset="0"/>
              <a:cs typeface="Times New Roman" pitchFamily="18" charset="0"/>
            </a:endParaRPr>
          </a:p>
          <a:p>
            <a:pPr marL="114300" indent="0">
              <a:buNone/>
            </a:pPr>
            <a:endParaRPr lang="sr-Latn-RS" sz="2400" dirty="0">
              <a:latin typeface="Times New Roman" pitchFamily="18" charset="0"/>
              <a:cs typeface="Times New Roman" pitchFamily="18" charset="0"/>
            </a:endParaRPr>
          </a:p>
          <a:p>
            <a:pPr marL="114300" indent="0">
              <a:buNone/>
            </a:pPr>
            <a:endParaRPr lang="en-US" sz="2400" dirty="0">
              <a:latin typeface="Times New Roman" pitchFamily="18" charset="0"/>
              <a:cs typeface="Times New Roman" pitchFamily="18" charset="0"/>
            </a:endParaRPr>
          </a:p>
          <a:p>
            <a:pPr marL="114300" indent="0">
              <a:buNone/>
            </a:pPr>
            <a:endParaRPr lang="en-US" dirty="0"/>
          </a:p>
        </p:txBody>
      </p:sp>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13158" y="1219200"/>
            <a:ext cx="2895600" cy="3352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267200"/>
            <a:ext cx="4914314"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86406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620000" cy="1143000"/>
          </a:xfrm>
        </p:spPr>
        <p:txBody>
          <a:bodyPr/>
          <a:lstStyle/>
          <a:p>
            <a:pPr algn="ctr"/>
            <a:r>
              <a:rPr lang="sr-Latn-RS" sz="4000" dirty="0" smtClean="0">
                <a:latin typeface="Times New Roman" pitchFamily="18" charset="0"/>
                <a:cs typeface="Times New Roman" pitchFamily="18" charset="0"/>
              </a:rPr>
              <a:t>The other types of injury</a:t>
            </a: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066800"/>
            <a:ext cx="7620000" cy="4800600"/>
          </a:xfrm>
        </p:spPr>
        <p:txBody>
          <a:bodyPr>
            <a:normAutofit/>
          </a:bodyPr>
          <a:lstStyle/>
          <a:p>
            <a:r>
              <a:rPr lang="en-US" sz="2600" dirty="0">
                <a:latin typeface="Times New Roman" pitchFamily="18" charset="0"/>
                <a:cs typeface="Times New Roman" pitchFamily="18" charset="0"/>
              </a:rPr>
              <a:t>Concussion (</a:t>
            </a:r>
            <a:r>
              <a:rPr lang="sr-Latn-RS" sz="2600" b="1" i="1" dirty="0">
                <a:latin typeface="Times New Roman" pitchFamily="18" charset="0"/>
                <a:cs typeface="Times New Roman" pitchFamily="18" charset="0"/>
              </a:rPr>
              <a:t>commotio</a:t>
            </a:r>
            <a:r>
              <a:rPr lang="en-US" sz="2600" dirty="0" smtClean="0">
                <a:latin typeface="Times New Roman" pitchFamily="18" charset="0"/>
                <a:cs typeface="Times New Roman" pitchFamily="18" charset="0"/>
              </a:rPr>
              <a:t>)</a:t>
            </a:r>
            <a:endParaRPr lang="sr-Latn-RS" sz="26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A </a:t>
            </a:r>
            <a:r>
              <a:rPr lang="en-US" sz="2000" dirty="0">
                <a:latin typeface="Times New Roman" pitchFamily="18" charset="0"/>
                <a:cs typeface="Times New Roman" pitchFamily="18" charset="0"/>
              </a:rPr>
              <a:t>concussion is a traumatic brain injury that affects </a:t>
            </a:r>
            <a:r>
              <a:rPr lang="en-US" sz="2000" dirty="0" smtClean="0">
                <a:latin typeface="Times New Roman" pitchFamily="18" charset="0"/>
                <a:cs typeface="Times New Roman" pitchFamily="18" charset="0"/>
              </a:rPr>
              <a:t>certain </a:t>
            </a:r>
            <a:r>
              <a:rPr lang="en-US" sz="2000" dirty="0">
                <a:latin typeface="Times New Roman" pitchFamily="18" charset="0"/>
                <a:cs typeface="Times New Roman" pitchFamily="18" charset="0"/>
              </a:rPr>
              <a:t>brain function. </a:t>
            </a:r>
            <a:endParaRPr lang="sr-Latn-R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Effects </a:t>
            </a:r>
            <a:r>
              <a:rPr lang="en-US" sz="2000" dirty="0">
                <a:latin typeface="Times New Roman" pitchFamily="18" charset="0"/>
                <a:cs typeface="Times New Roman" pitchFamily="18" charset="0"/>
              </a:rPr>
              <a:t>are usually temporary but can include headaches and problems with concentration, memory, balance and coordination</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pic>
        <p:nvPicPr>
          <p:cNvPr id="15362" name="Picture 2" descr="Concussion - Symptoms and causes - Mayo Clin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3505200"/>
            <a:ext cx="6019800" cy="3295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1731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620000" cy="1143000"/>
          </a:xfrm>
        </p:spPr>
        <p:txBody>
          <a:bodyPr/>
          <a:lstStyle/>
          <a:p>
            <a:pPr algn="ctr"/>
            <a:r>
              <a:rPr lang="en-US" sz="3600" dirty="0">
                <a:latin typeface="Times New Roman" pitchFamily="18" charset="0"/>
                <a:cs typeface="Times New Roman" pitchFamily="18" charset="0"/>
              </a:rPr>
              <a:t>Brain concussion (</a:t>
            </a:r>
            <a:r>
              <a:rPr lang="en-US" sz="3600" b="1" i="1" dirty="0" err="1">
                <a:latin typeface="Times New Roman" pitchFamily="18" charset="0"/>
                <a:cs typeface="Times New Roman" pitchFamily="18" charset="0"/>
              </a:rPr>
              <a:t>commotio</a:t>
            </a:r>
            <a:r>
              <a:rPr lang="en-US" sz="3600" b="1" i="1" dirty="0">
                <a:latin typeface="Times New Roman" pitchFamily="18" charset="0"/>
                <a:cs typeface="Times New Roman" pitchFamily="18" charset="0"/>
              </a:rPr>
              <a:t> </a:t>
            </a:r>
            <a:r>
              <a:rPr lang="en-US" sz="3600" b="1" i="1" dirty="0" err="1">
                <a:latin typeface="Times New Roman" pitchFamily="18" charset="0"/>
                <a:cs typeface="Times New Roman" pitchFamily="18" charset="0"/>
              </a:rPr>
              <a:t>cerebri</a:t>
            </a:r>
            <a:r>
              <a:rPr lang="en-US" sz="3600" dirty="0">
                <a:latin typeface="Times New Roman" pitchFamily="18" charset="0"/>
                <a:cs typeface="Times New Roman" pitchFamily="18" charset="0"/>
              </a:rPr>
              <a:t>)</a:t>
            </a:r>
            <a:br>
              <a:rPr lang="en-US" sz="3600" dirty="0">
                <a:latin typeface="Times New Roman" pitchFamily="18" charset="0"/>
                <a:cs typeface="Times New Roman" pitchFamily="18" charset="0"/>
              </a:rPr>
            </a:br>
            <a:endParaRPr lang="en-US" sz="3600" dirty="0"/>
          </a:p>
        </p:txBody>
      </p:sp>
      <p:sp>
        <p:nvSpPr>
          <p:cNvPr id="3" name="Text Placeholder 2"/>
          <p:cNvSpPr>
            <a:spLocks noGrp="1"/>
          </p:cNvSpPr>
          <p:nvPr>
            <p:ph type="body" idx="1"/>
          </p:nvPr>
        </p:nvSpPr>
        <p:spPr/>
        <p:txBody>
          <a:bodyPr>
            <a:normAutofit lnSpcReduction="10000"/>
          </a:bodyPr>
          <a:lstStyle/>
          <a:p>
            <a:r>
              <a:rPr lang="en-US" sz="2400" dirty="0">
                <a:latin typeface="Times New Roman" pitchFamily="18" charset="0"/>
                <a:cs typeface="Times New Roman" pitchFamily="18" charset="0"/>
              </a:rPr>
              <a:t>is caused by sudden deceleration or acceleration of the brain (especially in the sagittal plane), </a:t>
            </a:r>
            <a:r>
              <a:rPr lang="en-US" sz="2400" dirty="0" smtClean="0">
                <a:latin typeface="Times New Roman" pitchFamily="18" charset="0"/>
                <a:cs typeface="Times New Roman" pitchFamily="18" charset="0"/>
              </a:rPr>
              <a:t>in which </a:t>
            </a:r>
            <a:r>
              <a:rPr lang="en-US" sz="2400" b="1" dirty="0" smtClean="0">
                <a:latin typeface="Times New Roman" pitchFamily="18" charset="0"/>
                <a:cs typeface="Times New Roman" pitchFamily="18" charset="0"/>
              </a:rPr>
              <a:t>hyperextension </a:t>
            </a:r>
            <a:r>
              <a:rPr lang="en-US" sz="2400" b="1" dirty="0">
                <a:latin typeface="Times New Roman" pitchFamily="18" charset="0"/>
                <a:cs typeface="Times New Roman" pitchFamily="18" charset="0"/>
              </a:rPr>
              <a:t>of the neck </a:t>
            </a:r>
            <a:r>
              <a:rPr lang="en-US" sz="2400" dirty="0">
                <a:latin typeface="Times New Roman" pitchFamily="18" charset="0"/>
                <a:cs typeface="Times New Roman" pitchFamily="18" charset="0"/>
              </a:rPr>
              <a:t>occur</a:t>
            </a:r>
          </a:p>
          <a:p>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Clinical presentation: </a:t>
            </a:r>
            <a:endParaRPr lang="sr-Latn-RS" sz="2400" dirty="0" smtClean="0">
              <a:latin typeface="Times New Roman" pitchFamily="18" charset="0"/>
              <a:cs typeface="Times New Roman" pitchFamily="18" charset="0"/>
            </a:endParaRPr>
          </a:p>
          <a:p>
            <a:pPr marL="114300" indent="0">
              <a:buNone/>
            </a:pPr>
            <a:r>
              <a:rPr lang="en-US" sz="2400" dirty="0" smtClean="0">
                <a:latin typeface="Times New Roman" pitchFamily="18" charset="0"/>
                <a:cs typeface="Times New Roman" pitchFamily="18" charset="0"/>
              </a:rPr>
              <a:t>Loss </a:t>
            </a:r>
            <a:r>
              <a:rPr lang="en-US" sz="2400" dirty="0">
                <a:latin typeface="Times New Roman" pitchFamily="18" charset="0"/>
                <a:cs typeface="Times New Roman" pitchFamily="18" charset="0"/>
              </a:rPr>
              <a:t>of consciousness, </a:t>
            </a:r>
            <a:endParaRPr lang="sr-Latn-RS" sz="2400" dirty="0" smtClean="0">
              <a:latin typeface="Times New Roman" pitchFamily="18" charset="0"/>
              <a:cs typeface="Times New Roman" pitchFamily="18" charset="0"/>
            </a:endParaRPr>
          </a:p>
          <a:p>
            <a:pPr marL="114300" indent="0">
              <a:buNone/>
            </a:pPr>
            <a:r>
              <a:rPr lang="en-US" sz="2400" dirty="0" smtClean="0">
                <a:latin typeface="Times New Roman" pitchFamily="18" charset="0"/>
                <a:cs typeface="Times New Roman" pitchFamily="18" charset="0"/>
              </a:rPr>
              <a:t>vomiting</a:t>
            </a:r>
            <a:r>
              <a:rPr lang="en-US" sz="2400" dirty="0">
                <a:latin typeface="Times New Roman" pitchFamily="18" charset="0"/>
                <a:cs typeface="Times New Roman" pitchFamily="18" charset="0"/>
              </a:rPr>
              <a:t>, cramps, </a:t>
            </a:r>
            <a:endParaRPr lang="sr-Latn-RS" sz="2400" dirty="0" smtClean="0">
              <a:latin typeface="Times New Roman" pitchFamily="18" charset="0"/>
              <a:cs typeface="Times New Roman" pitchFamily="18" charset="0"/>
            </a:endParaRPr>
          </a:p>
          <a:p>
            <a:pPr marL="114300" indent="0">
              <a:buNone/>
            </a:pPr>
            <a:r>
              <a:rPr lang="en-US" sz="2400" dirty="0" smtClean="0">
                <a:latin typeface="Times New Roman" pitchFamily="18" charset="0"/>
                <a:cs typeface="Times New Roman" pitchFamily="18" charset="0"/>
              </a:rPr>
              <a:t>visual </a:t>
            </a:r>
            <a:r>
              <a:rPr lang="en-US" sz="2400" dirty="0">
                <a:latin typeface="Times New Roman" pitchFamily="18" charset="0"/>
                <a:cs typeface="Times New Roman" pitchFamily="18" charset="0"/>
              </a:rPr>
              <a:t>and hearing disorders</a:t>
            </a:r>
            <a:r>
              <a:rPr lang="en-US"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pPr marL="114300" indent="0">
              <a:buNone/>
            </a:pPr>
            <a:r>
              <a:rPr lang="sr-Latn-RS" sz="2400" b="1" dirty="0" smtClean="0">
                <a:latin typeface="Times New Roman" pitchFamily="18" charset="0"/>
                <a:cs typeface="Times New Roman" pitchFamily="18" charset="0"/>
              </a:rPr>
              <a:t>a</a:t>
            </a:r>
            <a:r>
              <a:rPr lang="en-US" sz="2400" b="1" dirty="0" err="1" smtClean="0">
                <a:latin typeface="Times New Roman" pitchFamily="18" charset="0"/>
                <a:cs typeface="Times New Roman" pitchFamily="18" charset="0"/>
              </a:rPr>
              <a:t>mnesia</a:t>
            </a:r>
            <a:r>
              <a:rPr lang="sr-Latn-RS" sz="2400" b="1" dirty="0" smtClean="0">
                <a:latin typeface="Times New Roman" pitchFamily="18" charset="0"/>
                <a:cs typeface="Times New Roman" pitchFamily="18" charset="0"/>
              </a:rPr>
              <a:t> (memory loss)</a:t>
            </a:r>
            <a:r>
              <a:rPr lang="en-US" sz="2400" dirty="0" smtClean="0">
                <a:latin typeface="Times New Roman" pitchFamily="18" charset="0"/>
                <a:cs typeface="Times New Roman" pitchFamily="18" charset="0"/>
              </a:rPr>
              <a:t>.</a:t>
            </a:r>
          </a:p>
          <a:p>
            <a:endParaRPr lang="en-US" sz="2400" dirty="0">
              <a:latin typeface="Times New Roman" pitchFamily="18" charset="0"/>
              <a:cs typeface="Times New Roman" pitchFamily="18" charset="0"/>
            </a:endParaRPr>
          </a:p>
          <a:p>
            <a:r>
              <a:rPr lang="en-US" sz="2400" b="1" dirty="0">
                <a:latin typeface="Times New Roman" pitchFamily="18" charset="0"/>
                <a:cs typeface="Times New Roman" pitchFamily="18" charset="0"/>
              </a:rPr>
              <a:t>reversible disorder </a:t>
            </a:r>
            <a:r>
              <a:rPr lang="en-US" sz="2400" dirty="0">
                <a:latin typeface="Times New Roman" pitchFamily="18" charset="0"/>
                <a:cs typeface="Times New Roman" pitchFamily="18" charset="0"/>
              </a:rPr>
              <a:t>without morphological </a:t>
            </a:r>
            <a:r>
              <a:rPr lang="en-US" sz="2400" dirty="0" smtClean="0">
                <a:latin typeface="Times New Roman" pitchFamily="18" charset="0"/>
                <a:cs typeface="Times New Roman" pitchFamily="18" charset="0"/>
              </a:rPr>
              <a:t>damage</a:t>
            </a:r>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the damage is of a purely functional nature</a:t>
            </a:r>
          </a:p>
        </p:txBody>
      </p:sp>
      <p:pic>
        <p:nvPicPr>
          <p:cNvPr id="16386" name="Picture 2" descr="Concussion: MedlinePlus Medical Encyclop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2743200"/>
            <a:ext cx="3810000"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68989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620000" cy="1143000"/>
          </a:xfrm>
        </p:spPr>
        <p:txBody>
          <a:bodyPr/>
          <a:lstStyle/>
          <a:p>
            <a:pPr algn="ctr"/>
            <a:r>
              <a:rPr lang="en-US" sz="3600" dirty="0">
                <a:latin typeface="Times New Roman" pitchFamily="18" charset="0"/>
                <a:cs typeface="Times New Roman" pitchFamily="18" charset="0"/>
              </a:rPr>
              <a:t>Brain contusion (</a:t>
            </a:r>
            <a:r>
              <a:rPr lang="en-US" sz="3600" b="1" i="1" dirty="0" err="1">
                <a:latin typeface="Times New Roman" pitchFamily="18" charset="0"/>
                <a:cs typeface="Times New Roman" pitchFamily="18" charset="0"/>
              </a:rPr>
              <a:t>contusio</a:t>
            </a:r>
            <a:r>
              <a:rPr lang="en-US" sz="3600" b="1" i="1" dirty="0">
                <a:latin typeface="Times New Roman" pitchFamily="18" charset="0"/>
                <a:cs typeface="Times New Roman" pitchFamily="18" charset="0"/>
              </a:rPr>
              <a:t> </a:t>
            </a:r>
            <a:r>
              <a:rPr lang="en-US" sz="3600" b="1" i="1" dirty="0" err="1">
                <a:latin typeface="Times New Roman" pitchFamily="18" charset="0"/>
                <a:cs typeface="Times New Roman" pitchFamily="18" charset="0"/>
              </a:rPr>
              <a:t>cerebri</a:t>
            </a:r>
            <a:r>
              <a:rPr lang="en-US" sz="3600" dirty="0">
                <a:latin typeface="Times New Roman" pitchFamily="18" charset="0"/>
                <a:cs typeface="Times New Roman" pitchFamily="18" charset="0"/>
              </a:rPr>
              <a:t>)</a:t>
            </a:r>
            <a:br>
              <a:rPr lang="en-US" sz="3600" dirty="0">
                <a:latin typeface="Times New Roman" pitchFamily="18" charset="0"/>
                <a:cs typeface="Times New Roman" pitchFamily="18" charset="0"/>
              </a:rPr>
            </a:br>
            <a:endParaRPr lang="en-US" sz="3600" dirty="0"/>
          </a:p>
        </p:txBody>
      </p:sp>
      <p:sp>
        <p:nvSpPr>
          <p:cNvPr id="3" name="Text Placeholder 2"/>
          <p:cNvSpPr>
            <a:spLocks noGrp="1"/>
          </p:cNvSpPr>
          <p:nvPr>
            <p:ph type="body" idx="1"/>
          </p:nvPr>
        </p:nvSpPr>
        <p:spPr/>
        <p:txBody>
          <a:bodyPr>
            <a:normAutofit/>
          </a:bodyPr>
          <a:lstStyle/>
          <a:p>
            <a:r>
              <a:rPr lang="en-US" sz="2400" dirty="0">
                <a:latin typeface="Times New Roman" pitchFamily="18" charset="0"/>
                <a:cs typeface="Times New Roman" pitchFamily="18" charset="0"/>
              </a:rPr>
              <a:t>injuries in which the </a:t>
            </a:r>
            <a:r>
              <a:rPr lang="en-US" sz="2400" b="1" dirty="0">
                <a:latin typeface="Times New Roman" pitchFamily="18" charset="0"/>
                <a:cs typeface="Times New Roman" pitchFamily="18" charset="0"/>
              </a:rPr>
              <a:t>skin is preserved</a:t>
            </a:r>
            <a:r>
              <a:rPr lang="en-US" sz="2400" dirty="0">
                <a:latin typeface="Times New Roman" pitchFamily="18" charset="0"/>
                <a:cs typeface="Times New Roman" pitchFamily="18" charset="0"/>
              </a:rPr>
              <a:t>, but the </a:t>
            </a:r>
            <a:r>
              <a:rPr lang="en-US" sz="2400" b="1" dirty="0">
                <a:latin typeface="Times New Roman" pitchFamily="18" charset="0"/>
                <a:cs typeface="Times New Roman" pitchFamily="18" charset="0"/>
              </a:rPr>
              <a:t>tissue</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(below it) is </a:t>
            </a:r>
            <a:r>
              <a:rPr lang="en-US" sz="2400" dirty="0">
                <a:latin typeface="Times New Roman" pitchFamily="18" charset="0"/>
                <a:cs typeface="Times New Roman" pitchFamily="18" charset="0"/>
              </a:rPr>
              <a:t>more or less </a:t>
            </a:r>
            <a:r>
              <a:rPr lang="en-US" sz="2400" b="1" dirty="0">
                <a:latin typeface="Times New Roman" pitchFamily="18" charset="0"/>
                <a:cs typeface="Times New Roman" pitchFamily="18" charset="0"/>
              </a:rPr>
              <a:t>destroyed</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a:t>
            </a:r>
            <a:r>
              <a:rPr lang="en-US" sz="2400" dirty="0">
                <a:latin typeface="Times New Roman" pitchFamily="18" charset="0"/>
                <a:cs typeface="Times New Roman" pitchFamily="18" charset="0"/>
              </a:rPr>
              <a:t>there is a break </a:t>
            </a:r>
            <a:r>
              <a:rPr lang="en-US" sz="2400" dirty="0" smtClean="0">
                <a:latin typeface="Times New Roman" pitchFamily="18" charset="0"/>
                <a:cs typeface="Times New Roman" pitchFamily="18" charset="0"/>
              </a:rPr>
              <a:t>of </a:t>
            </a:r>
            <a:r>
              <a:rPr lang="en-US" sz="2400" dirty="0">
                <a:latin typeface="Times New Roman" pitchFamily="18" charset="0"/>
                <a:cs typeface="Times New Roman" pitchFamily="18" charset="0"/>
              </a:rPr>
              <a:t>the tissue, nerve injury, damage to the blood </a:t>
            </a:r>
            <a:r>
              <a:rPr lang="en-US" sz="2400" dirty="0" smtClean="0">
                <a:latin typeface="Times New Roman" pitchFamily="18" charset="0"/>
                <a:cs typeface="Times New Roman" pitchFamily="18" charset="0"/>
              </a:rPr>
              <a:t>vessels with the </a:t>
            </a:r>
            <a:r>
              <a:rPr lang="en-US" sz="2400" dirty="0">
                <a:latin typeface="Times New Roman" pitchFamily="18" charset="0"/>
                <a:cs typeface="Times New Roman" pitchFamily="18" charset="0"/>
              </a:rPr>
              <a:t>bleeding and </a:t>
            </a:r>
            <a:r>
              <a:rPr lang="en-US" sz="2400" b="1" dirty="0">
                <a:latin typeface="Times New Roman" pitchFamily="18" charset="0"/>
                <a:cs typeface="Times New Roman" pitchFamily="18" charset="0"/>
              </a:rPr>
              <a:t>hematoma</a:t>
            </a:r>
            <a:r>
              <a:rPr lang="en-US" sz="2400" dirty="0">
                <a:latin typeface="Times New Roman" pitchFamily="18" charset="0"/>
                <a:cs typeface="Times New Roman" pitchFamily="18" charset="0"/>
              </a:rPr>
              <a:t>).</a:t>
            </a:r>
          </a:p>
          <a:p>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Contusion is most often caused by a blunt force of moderate intensity and short duration</a:t>
            </a:r>
          </a:p>
        </p:txBody>
      </p:sp>
    </p:spTree>
    <p:extLst>
      <p:ext uri="{BB962C8B-B14F-4D97-AF65-F5344CB8AC3E}">
        <p14:creationId xmlns:p14="http://schemas.microsoft.com/office/powerpoint/2010/main" val="29227762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620000" cy="1143000"/>
          </a:xfrm>
        </p:spPr>
        <p:txBody>
          <a:bodyPr/>
          <a:lstStyle/>
          <a:p>
            <a:pPr algn="ctr"/>
            <a:r>
              <a:rPr lang="en-US" sz="3600" dirty="0">
                <a:latin typeface="Times New Roman" pitchFamily="18" charset="0"/>
                <a:cs typeface="Times New Roman" pitchFamily="18" charset="0"/>
              </a:rPr>
              <a:t>Brain contusion (</a:t>
            </a:r>
            <a:r>
              <a:rPr lang="en-US" sz="3600" b="1" i="1" dirty="0" err="1">
                <a:latin typeface="Times New Roman" pitchFamily="18" charset="0"/>
                <a:cs typeface="Times New Roman" pitchFamily="18" charset="0"/>
              </a:rPr>
              <a:t>contusio</a:t>
            </a:r>
            <a:r>
              <a:rPr lang="en-US" sz="3600" b="1" i="1" dirty="0">
                <a:latin typeface="Times New Roman" pitchFamily="18" charset="0"/>
                <a:cs typeface="Times New Roman" pitchFamily="18" charset="0"/>
              </a:rPr>
              <a:t> </a:t>
            </a:r>
            <a:r>
              <a:rPr lang="en-US" sz="3600" b="1" i="1" dirty="0" err="1">
                <a:latin typeface="Times New Roman" pitchFamily="18" charset="0"/>
                <a:cs typeface="Times New Roman" pitchFamily="18" charset="0"/>
              </a:rPr>
              <a:t>cerebri</a:t>
            </a:r>
            <a:r>
              <a:rPr lang="en-US" sz="3600" dirty="0">
                <a:latin typeface="Times New Roman" pitchFamily="18" charset="0"/>
                <a:cs typeface="Times New Roman" pitchFamily="18" charset="0"/>
              </a:rPr>
              <a:t>)</a:t>
            </a:r>
            <a:br>
              <a:rPr lang="en-US" sz="3600" dirty="0">
                <a:latin typeface="Times New Roman" pitchFamily="18" charset="0"/>
                <a:cs typeface="Times New Roman" pitchFamily="18" charset="0"/>
              </a:rPr>
            </a:br>
            <a:endParaRPr lang="en-US" sz="3600" dirty="0"/>
          </a:p>
        </p:txBody>
      </p:sp>
      <p:sp>
        <p:nvSpPr>
          <p:cNvPr id="3" name="Text Placeholder 2"/>
          <p:cNvSpPr>
            <a:spLocks noGrp="1"/>
          </p:cNvSpPr>
          <p:nvPr>
            <p:ph type="body" idx="1"/>
          </p:nvPr>
        </p:nvSpPr>
        <p:spPr/>
        <p:txBody>
          <a:bodyPr>
            <a:normAutofit fontScale="92500" lnSpcReduction="20000"/>
          </a:bodyPr>
          <a:lstStyle/>
          <a:p>
            <a:r>
              <a:rPr lang="en-US" sz="2400" b="1" dirty="0">
                <a:latin typeface="Times New Roman" pitchFamily="18" charset="0"/>
                <a:cs typeface="Times New Roman" pitchFamily="18" charset="0"/>
              </a:rPr>
              <a:t>focal destruction of brain tissue </a:t>
            </a:r>
            <a:r>
              <a:rPr lang="en-US" sz="2400" dirty="0">
                <a:latin typeface="Times New Roman" pitchFamily="18" charset="0"/>
                <a:cs typeface="Times New Roman" pitchFamily="18" charset="0"/>
              </a:rPr>
              <a:t>resulting from mechanical force</a:t>
            </a:r>
          </a:p>
          <a:p>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Contusion is caused </a:t>
            </a:r>
            <a:r>
              <a:rPr lang="en-US" sz="2400" dirty="0">
                <a:latin typeface="Times New Roman" pitchFamily="18" charset="0"/>
                <a:cs typeface="Times New Roman" pitchFamily="18" charset="0"/>
              </a:rPr>
              <a:t>by </a:t>
            </a:r>
            <a:r>
              <a:rPr lang="en-US" sz="2400" dirty="0" smtClean="0">
                <a:latin typeface="Times New Roman" pitchFamily="18" charset="0"/>
                <a:cs typeface="Times New Roman" pitchFamily="18" charset="0"/>
              </a:rPr>
              <a:t>primary </a:t>
            </a:r>
            <a:r>
              <a:rPr lang="en-US" sz="2400" dirty="0">
                <a:latin typeface="Times New Roman" pitchFamily="18" charset="0"/>
                <a:cs typeface="Times New Roman" pitchFamily="18" charset="0"/>
              </a:rPr>
              <a:t>skull </a:t>
            </a:r>
            <a:r>
              <a:rPr lang="en-US" sz="2400" dirty="0" smtClean="0">
                <a:latin typeface="Times New Roman" pitchFamily="18" charset="0"/>
                <a:cs typeface="Times New Roman" pitchFamily="18" charset="0"/>
              </a:rPr>
              <a:t>injury (</a:t>
            </a:r>
            <a:r>
              <a:rPr lang="en-US" sz="2400" b="1" dirty="0" smtClean="0">
                <a:latin typeface="Times New Roman" pitchFamily="18" charset="0"/>
                <a:cs typeface="Times New Roman" pitchFamily="18" charset="0"/>
              </a:rPr>
              <a:t>coup)</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and </a:t>
            </a:r>
            <a:r>
              <a:rPr lang="en-US" sz="2400" dirty="0" smtClean="0">
                <a:latin typeface="Times New Roman" pitchFamily="18" charset="0"/>
                <a:cs typeface="Times New Roman" pitchFamily="18" charset="0"/>
              </a:rPr>
              <a:t>by injury opposite </a:t>
            </a:r>
            <a:r>
              <a:rPr lang="en-US" sz="2400" dirty="0">
                <a:latin typeface="Times New Roman" pitchFamily="18" charset="0"/>
                <a:cs typeface="Times New Roman" pitchFamily="18" charset="0"/>
              </a:rPr>
              <a:t>the primary site (</a:t>
            </a:r>
            <a:r>
              <a:rPr lang="en-US" sz="2400" b="1" dirty="0" err="1">
                <a:latin typeface="Times New Roman" pitchFamily="18" charset="0"/>
                <a:cs typeface="Times New Roman" pitchFamily="18" charset="0"/>
              </a:rPr>
              <a:t>contrecoup</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(cause </a:t>
            </a:r>
            <a:r>
              <a:rPr lang="en-US" sz="2400" dirty="0">
                <a:latin typeface="Times New Roman" pitchFamily="18" charset="0"/>
                <a:cs typeface="Times New Roman" pitchFamily="18" charset="0"/>
              </a:rPr>
              <a:t>the brain structures continue to </a:t>
            </a:r>
            <a:r>
              <a:rPr lang="en-US" sz="2400" dirty="0" smtClean="0">
                <a:latin typeface="Times New Roman" pitchFamily="18" charset="0"/>
                <a:cs typeface="Times New Roman" pitchFamily="18" charset="0"/>
              </a:rPr>
              <a:t>oscillate after injury)</a:t>
            </a:r>
            <a:endParaRPr lang="sr-Latn-RS" sz="2400" dirty="0" smtClean="0">
              <a:latin typeface="Times New Roman" pitchFamily="18" charset="0"/>
              <a:cs typeface="Times New Roman" pitchFamily="18" charset="0"/>
            </a:endParaRPr>
          </a:p>
          <a:p>
            <a:endParaRPr lang="sr-Latn-R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 a </a:t>
            </a:r>
            <a:r>
              <a:rPr lang="en-US" sz="2400" b="1" dirty="0">
                <a:latin typeface="Times New Roman" pitchFamily="18" charset="0"/>
                <a:cs typeface="Times New Roman" pitchFamily="18" charset="0"/>
              </a:rPr>
              <a:t>coup injury</a:t>
            </a:r>
            <a:r>
              <a:rPr lang="en-US" sz="2400" dirty="0">
                <a:latin typeface="Times New Roman" pitchFamily="18" charset="0"/>
                <a:cs typeface="Times New Roman" pitchFamily="18" charset="0"/>
              </a:rPr>
              <a:t> occurs under the site of impact with an object, and a </a:t>
            </a:r>
            <a:r>
              <a:rPr lang="en-US" sz="2400" b="1" dirty="0" err="1">
                <a:latin typeface="Times New Roman" pitchFamily="18" charset="0"/>
                <a:cs typeface="Times New Roman" pitchFamily="18" charset="0"/>
              </a:rPr>
              <a:t>contrecoup</a:t>
            </a:r>
            <a:r>
              <a:rPr lang="en-US" sz="2400" b="1" dirty="0">
                <a:latin typeface="Times New Roman" pitchFamily="18" charset="0"/>
                <a:cs typeface="Times New Roman" pitchFamily="18" charset="0"/>
              </a:rPr>
              <a:t> injury</a:t>
            </a:r>
            <a:r>
              <a:rPr lang="en-US" sz="2400" dirty="0">
                <a:latin typeface="Times New Roman" pitchFamily="18" charset="0"/>
                <a:cs typeface="Times New Roman" pitchFamily="18" charset="0"/>
              </a:rPr>
              <a:t> occurs on the side opposite the area that was </a:t>
            </a:r>
            <a:r>
              <a:rPr lang="en-US" sz="2400" dirty="0" smtClean="0">
                <a:latin typeface="Times New Roman" pitchFamily="18" charset="0"/>
                <a:cs typeface="Times New Roman" pitchFamily="18" charset="0"/>
              </a:rPr>
              <a:t>hit.</a:t>
            </a:r>
            <a:r>
              <a:rPr lang="sr-Latn-RS" sz="2400" baseline="30000" dirty="0">
                <a:latin typeface="Times New Roman" pitchFamily="18" charset="0"/>
                <a:cs typeface="Times New Roman" pitchFamily="18" charset="0"/>
              </a:rPr>
              <a:t> </a:t>
            </a:r>
            <a:endParaRPr lang="sr-Latn-RS" sz="2400" baseline="30000" dirty="0" smtClean="0">
              <a:latin typeface="Times New Roman" pitchFamily="18" charset="0"/>
              <a:cs typeface="Times New Roman" pitchFamily="18" charset="0"/>
            </a:endParaRPr>
          </a:p>
          <a:p>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Coup </a:t>
            </a:r>
            <a:r>
              <a:rPr lang="en-US" sz="2400" dirty="0">
                <a:latin typeface="Times New Roman" pitchFamily="18" charset="0"/>
                <a:cs typeface="Times New Roman" pitchFamily="18" charset="0"/>
              </a:rPr>
              <a:t>and </a:t>
            </a:r>
            <a:r>
              <a:rPr lang="en-US" sz="2400" dirty="0" err="1">
                <a:latin typeface="Times New Roman" pitchFamily="18" charset="0"/>
                <a:cs typeface="Times New Roman" pitchFamily="18" charset="0"/>
              </a:rPr>
              <a:t>contrecoup</a:t>
            </a:r>
            <a:r>
              <a:rPr lang="en-US" sz="2400" dirty="0">
                <a:latin typeface="Times New Roman" pitchFamily="18" charset="0"/>
                <a:cs typeface="Times New Roman" pitchFamily="18" charset="0"/>
              </a:rPr>
              <a:t> injuries can occur individually or together. When a moving object impacts the stationary head, coup injuries are </a:t>
            </a:r>
            <a:r>
              <a:rPr lang="en-US" sz="2400" dirty="0" smtClean="0">
                <a:latin typeface="Times New Roman" pitchFamily="18" charset="0"/>
                <a:cs typeface="Times New Roman" pitchFamily="18" charset="0"/>
              </a:rPr>
              <a:t>typical</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while </a:t>
            </a:r>
            <a:r>
              <a:rPr lang="en-US" sz="2400" dirty="0" err="1">
                <a:latin typeface="Times New Roman" pitchFamily="18" charset="0"/>
                <a:cs typeface="Times New Roman" pitchFamily="18" charset="0"/>
              </a:rPr>
              <a:t>contrecoup</a:t>
            </a:r>
            <a:r>
              <a:rPr lang="en-US" sz="2400" dirty="0">
                <a:latin typeface="Times New Roman" pitchFamily="18" charset="0"/>
                <a:cs typeface="Times New Roman" pitchFamily="18" charset="0"/>
              </a:rPr>
              <a:t> injuries are produced when the moving head strikes a stationary object</a:t>
            </a:r>
          </a:p>
        </p:txBody>
      </p:sp>
    </p:spTree>
    <p:extLst>
      <p:ext uri="{BB962C8B-B14F-4D97-AF65-F5344CB8AC3E}">
        <p14:creationId xmlns:p14="http://schemas.microsoft.com/office/powerpoint/2010/main" val="3751937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Mechanical energy</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a form of energy that </a:t>
            </a:r>
            <a:r>
              <a:rPr lang="en-US" sz="2800" b="1" dirty="0" smtClean="0">
                <a:latin typeface="Times New Roman" pitchFamily="18" charset="0"/>
                <a:cs typeface="Times New Roman" pitchFamily="18" charset="0"/>
              </a:rPr>
              <a:t>tends to move objects </a:t>
            </a:r>
            <a:r>
              <a:rPr lang="en-US" sz="2800" dirty="0" smtClean="0">
                <a:latin typeface="Times New Roman" pitchFamily="18" charset="0"/>
                <a:cs typeface="Times New Roman" pitchFamily="18" charset="0"/>
              </a:rPr>
              <a:t>relative to a particular reference position.</a:t>
            </a:r>
          </a:p>
          <a:p>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It can be: </a:t>
            </a:r>
          </a:p>
          <a:p>
            <a:pPr>
              <a:buFont typeface="Wingdings" pitchFamily="2" charset="2"/>
              <a:buChar char="ü"/>
            </a:pPr>
            <a:r>
              <a:rPr lang="en-US" sz="2800" dirty="0">
                <a:latin typeface="Times New Roman" pitchFamily="18" charset="0"/>
                <a:cs typeface="Times New Roman" pitchFamily="18" charset="0"/>
              </a:rPr>
              <a:t> </a:t>
            </a:r>
            <a:r>
              <a:rPr lang="en-US" sz="2800" b="1" dirty="0" smtClean="0">
                <a:latin typeface="Times New Roman" pitchFamily="18" charset="0"/>
                <a:cs typeface="Times New Roman" pitchFamily="18" charset="0"/>
              </a:rPr>
              <a:t>Biostatic</a:t>
            </a:r>
            <a:r>
              <a:rPr lang="en-US" sz="2800" dirty="0" smtClean="0">
                <a:latin typeface="Times New Roman" pitchFamily="18" charset="0"/>
                <a:cs typeface="Times New Roman" pitchFamily="18" charset="0"/>
              </a:rPr>
              <a:t> (gravity energy)</a:t>
            </a:r>
          </a:p>
          <a:p>
            <a:pPr>
              <a:buFont typeface="Wingdings" pitchFamily="2" charset="2"/>
              <a:buChar char="ü"/>
            </a:pPr>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Biodynamic</a:t>
            </a:r>
          </a:p>
          <a:p>
            <a:pPr>
              <a:buFontTx/>
              <a:buChar char="-"/>
            </a:pPr>
            <a:r>
              <a:rPr lang="en-US" sz="2800" dirty="0" smtClean="0">
                <a:latin typeface="Times New Roman" pitchFamily="18" charset="0"/>
                <a:cs typeface="Times New Roman" pitchFamily="18" charset="0"/>
              </a:rPr>
              <a:t>mechanical impact energy </a:t>
            </a:r>
            <a:endParaRPr lang="sr-Latn-RS" sz="2800" dirty="0" smtClean="0">
              <a:latin typeface="Times New Roman" pitchFamily="18" charset="0"/>
              <a:cs typeface="Times New Roman" pitchFamily="18" charset="0"/>
            </a:endParaRPr>
          </a:p>
          <a:p>
            <a:pPr>
              <a:buFontTx/>
              <a:buChar char="-"/>
            </a:pPr>
            <a:r>
              <a:rPr lang="en-US" sz="2800" dirty="0" smtClean="0">
                <a:latin typeface="Times New Roman" pitchFamily="18" charset="0"/>
                <a:cs typeface="Times New Roman" pitchFamily="18" charset="0"/>
              </a:rPr>
              <a:t>mechanical wave energy (sound and vibration damage)</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9276040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8600"/>
            <a:ext cx="74676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27443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latin typeface="Times New Roman" pitchFamily="18" charset="0"/>
                <a:cs typeface="Times New Roman" pitchFamily="18" charset="0"/>
              </a:rPr>
              <a:t>Tissue recovery from mechanical injuries</a:t>
            </a:r>
            <a:endParaRPr lang="en-US" sz="3600" dirty="0"/>
          </a:p>
        </p:txBody>
      </p:sp>
      <p:sp>
        <p:nvSpPr>
          <p:cNvPr id="3" name="Text Placeholder 2"/>
          <p:cNvSpPr>
            <a:spLocks noGrp="1"/>
          </p:cNvSpPr>
          <p:nvPr>
            <p:ph type="body" idx="1"/>
          </p:nvPr>
        </p:nvSpPr>
        <p:spPr/>
        <p:txBody>
          <a:bodyPr>
            <a:normAutofit/>
          </a:bodyPr>
          <a:lstStyle/>
          <a:p>
            <a:r>
              <a:rPr lang="en-US" sz="2400" dirty="0">
                <a:latin typeface="Times New Roman" pitchFamily="18" charset="0"/>
                <a:cs typeface="Times New Roman" pitchFamily="18" charset="0"/>
              </a:rPr>
              <a:t>After an injury, soft tissue structures in the body undergo a </a:t>
            </a:r>
            <a:r>
              <a:rPr lang="en-US" sz="2400" dirty="0" smtClean="0">
                <a:latin typeface="Times New Roman" pitchFamily="18" charset="0"/>
                <a:cs typeface="Times New Roman" pitchFamily="18" charset="0"/>
              </a:rPr>
              <a:t>natural </a:t>
            </a:r>
            <a:r>
              <a:rPr lang="en-US" sz="2400" dirty="0">
                <a:latin typeface="Times New Roman" pitchFamily="18" charset="0"/>
                <a:cs typeface="Times New Roman" pitchFamily="18" charset="0"/>
              </a:rPr>
              <a:t>healing process through specific phases of healing</a:t>
            </a:r>
            <a:r>
              <a:rPr lang="en-US"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r>
              <a:rPr lang="en-US" sz="2400" b="1" dirty="0">
                <a:latin typeface="Times New Roman" pitchFamily="18" charset="0"/>
                <a:cs typeface="Times New Roman" pitchFamily="18" charset="0"/>
              </a:rPr>
              <a:t>Soft tissue healing </a:t>
            </a:r>
            <a:r>
              <a:rPr lang="en-US" sz="2400" dirty="0">
                <a:latin typeface="Times New Roman" pitchFamily="18" charset="0"/>
                <a:cs typeface="Times New Roman" pitchFamily="18" charset="0"/>
              </a:rPr>
              <a:t>is defined as </a:t>
            </a:r>
            <a:r>
              <a:rPr lang="en-US" sz="2400" dirty="0">
                <a:solidFill>
                  <a:srgbClr val="FF0000"/>
                </a:solidFill>
                <a:latin typeface="Times New Roman" pitchFamily="18" charset="0"/>
                <a:cs typeface="Times New Roman" pitchFamily="18" charset="0"/>
              </a:rPr>
              <a:t>the replacement of destroyed tissue by living tissue in the </a:t>
            </a:r>
            <a:r>
              <a:rPr lang="en-US" sz="2400" dirty="0" smtClean="0">
                <a:solidFill>
                  <a:srgbClr val="FF0000"/>
                </a:solidFill>
                <a:latin typeface="Times New Roman" pitchFamily="18" charset="0"/>
                <a:cs typeface="Times New Roman" pitchFamily="18" charset="0"/>
              </a:rPr>
              <a:t>body</a:t>
            </a:r>
            <a:r>
              <a:rPr lang="en-US" sz="2400" dirty="0" smtClean="0">
                <a:latin typeface="Times New Roman" pitchFamily="18" charset="0"/>
                <a:cs typeface="Times New Roman" pitchFamily="18" charset="0"/>
              </a:rPr>
              <a:t>.</a:t>
            </a:r>
            <a:r>
              <a:rPr lang="sr-Latn-RS" sz="2400" baseline="30000" dirty="0">
                <a:latin typeface="Times New Roman" pitchFamily="18" charset="0"/>
                <a:cs typeface="Times New Roman" pitchFamily="18" charset="0"/>
              </a:rPr>
              <a:t> </a:t>
            </a:r>
            <a:endParaRPr lang="sr-Latn-RS" sz="2400" baseline="300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This </a:t>
            </a:r>
            <a:r>
              <a:rPr lang="en-US" sz="2400" dirty="0">
                <a:latin typeface="Times New Roman" pitchFamily="18" charset="0"/>
                <a:cs typeface="Times New Roman" pitchFamily="18" charset="0"/>
              </a:rPr>
              <a:t>process consists of two parts - </a:t>
            </a:r>
            <a:r>
              <a:rPr lang="en-US" sz="2400" b="1" dirty="0">
                <a:latin typeface="Times New Roman" pitchFamily="18" charset="0"/>
                <a:cs typeface="Times New Roman" pitchFamily="18" charset="0"/>
              </a:rPr>
              <a:t>regeneration</a:t>
            </a:r>
            <a:r>
              <a:rPr lang="en-US" sz="2400" dirty="0">
                <a:latin typeface="Times New Roman" pitchFamily="18" charset="0"/>
                <a:cs typeface="Times New Roman" pitchFamily="18" charset="0"/>
              </a:rPr>
              <a:t> and </a:t>
            </a:r>
            <a:r>
              <a:rPr lang="en-US" sz="2400" b="1" dirty="0" smtClean="0">
                <a:latin typeface="Times New Roman" pitchFamily="18" charset="0"/>
                <a:cs typeface="Times New Roman" pitchFamily="18" charset="0"/>
              </a:rPr>
              <a:t>repair</a:t>
            </a:r>
            <a:r>
              <a:rPr lang="en-US" sz="2400" dirty="0" smtClean="0">
                <a:latin typeface="Times New Roman" pitchFamily="18" charset="0"/>
                <a:cs typeface="Times New Roman" pitchFamily="18" charset="0"/>
              </a:rPr>
              <a:t>.</a:t>
            </a:r>
            <a:r>
              <a:rPr lang="sr-Latn-RS" sz="2400" baseline="30000" dirty="0">
                <a:latin typeface="Times New Roman" pitchFamily="18" charset="0"/>
                <a:cs typeface="Times New Roman" pitchFamily="18" charset="0"/>
              </a:rPr>
              <a:t> </a:t>
            </a:r>
            <a:endParaRPr lang="sr-Latn-RS" sz="2400" baseline="300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During </a:t>
            </a:r>
            <a:r>
              <a:rPr lang="en-US" sz="2400" dirty="0">
                <a:latin typeface="Times New Roman" pitchFamily="18" charset="0"/>
                <a:cs typeface="Times New Roman" pitchFamily="18" charset="0"/>
              </a:rPr>
              <a:t>the </a:t>
            </a:r>
            <a:r>
              <a:rPr lang="en-US" sz="2400" b="1" dirty="0">
                <a:latin typeface="Times New Roman" pitchFamily="18" charset="0"/>
                <a:cs typeface="Times New Roman" pitchFamily="18" charset="0"/>
              </a:rPr>
              <a:t>regeneration</a:t>
            </a:r>
            <a:r>
              <a:rPr lang="en-US" sz="2400" dirty="0">
                <a:latin typeface="Times New Roman" pitchFamily="18" charset="0"/>
                <a:cs typeface="Times New Roman" pitchFamily="18" charset="0"/>
              </a:rPr>
              <a:t> component, specialized tissue is replaced by the proliferation of surrounding </a:t>
            </a:r>
            <a:r>
              <a:rPr lang="en-US" sz="2400" b="1" dirty="0">
                <a:latin typeface="Times New Roman" pitchFamily="18" charset="0"/>
                <a:cs typeface="Times New Roman" pitchFamily="18" charset="0"/>
              </a:rPr>
              <a:t>undamaged specialized cells</a:t>
            </a:r>
            <a:r>
              <a:rPr lang="en-US" sz="2400" dirty="0">
                <a:latin typeface="Times New Roman" pitchFamily="18" charset="0"/>
                <a:cs typeface="Times New Roman" pitchFamily="18" charset="0"/>
              </a:rPr>
              <a:t>.</a:t>
            </a:r>
          </a:p>
          <a:p>
            <a:r>
              <a:rPr lang="en-US" sz="2400" dirty="0">
                <a:latin typeface="Times New Roman" pitchFamily="18" charset="0"/>
                <a:cs typeface="Times New Roman" pitchFamily="18" charset="0"/>
              </a:rPr>
              <a:t>In the </a:t>
            </a:r>
            <a:r>
              <a:rPr lang="en-US" sz="2400" b="1" dirty="0">
                <a:latin typeface="Times New Roman" pitchFamily="18" charset="0"/>
                <a:cs typeface="Times New Roman" pitchFamily="18" charset="0"/>
              </a:rPr>
              <a:t>repair</a:t>
            </a:r>
            <a:r>
              <a:rPr lang="en-US" sz="2400" dirty="0">
                <a:latin typeface="Times New Roman" pitchFamily="18" charset="0"/>
                <a:cs typeface="Times New Roman" pitchFamily="18" charset="0"/>
              </a:rPr>
              <a:t> component, lost tissue is replaced by </a:t>
            </a:r>
            <a:r>
              <a:rPr lang="en-US" sz="2400" b="1" dirty="0">
                <a:latin typeface="Times New Roman" pitchFamily="18" charset="0"/>
                <a:cs typeface="Times New Roman" pitchFamily="18" charset="0"/>
              </a:rPr>
              <a:t>granulation tissue </a:t>
            </a:r>
            <a:r>
              <a:rPr lang="en-US" sz="2400" dirty="0">
                <a:latin typeface="Times New Roman" pitchFamily="18" charset="0"/>
                <a:cs typeface="Times New Roman" pitchFamily="18" charset="0"/>
              </a:rPr>
              <a:t>which matures into scar tissue</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5950403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Times New Roman" pitchFamily="18" charset="0"/>
                <a:cs typeface="Times New Roman" pitchFamily="18" charset="0"/>
              </a:rPr>
              <a:t>Tissue recovery from mechanical injuries</a:t>
            </a:r>
            <a:endParaRPr lang="en-US" sz="3600" dirty="0"/>
          </a:p>
        </p:txBody>
      </p:sp>
      <p:sp>
        <p:nvSpPr>
          <p:cNvPr id="3" name="Text Placeholder 2"/>
          <p:cNvSpPr>
            <a:spLocks noGrp="1"/>
          </p:cNvSpPr>
          <p:nvPr>
            <p:ph type="body" idx="1"/>
          </p:nvPr>
        </p:nvSpPr>
        <p:spPr/>
        <p:txBody>
          <a:bodyPr/>
          <a:lstStyle/>
          <a:p>
            <a:r>
              <a:rPr lang="en-US" sz="2400" dirty="0">
                <a:latin typeface="Times New Roman" pitchFamily="18" charset="0"/>
                <a:cs typeface="Times New Roman" pitchFamily="18" charset="0"/>
              </a:rPr>
              <a:t>The cellular reaction after injury depends on the tissue type as well as the extent of the wound.</a:t>
            </a:r>
          </a:p>
          <a:p>
            <a:r>
              <a:rPr lang="en-US" sz="2400" dirty="0">
                <a:latin typeface="Times New Roman" pitchFamily="18" charset="0"/>
                <a:cs typeface="Times New Roman" pitchFamily="18" charset="0"/>
              </a:rPr>
              <a:t>In injury to CNS tissue that damages neurons and the supporting glial cells, the body’s response is unforgiving, </a:t>
            </a:r>
            <a:r>
              <a:rPr lang="en-US" sz="2400" b="1" dirty="0">
                <a:latin typeface="Times New Roman" pitchFamily="18" charset="0"/>
                <a:cs typeface="Times New Roman" pitchFamily="18" charset="0"/>
              </a:rPr>
              <a:t>as regeneration of lost neurons is not possible</a:t>
            </a:r>
            <a:r>
              <a:rPr lang="en-US" sz="2400" dirty="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Activated </a:t>
            </a:r>
            <a:r>
              <a:rPr lang="en-US" sz="2400" dirty="0">
                <a:latin typeface="Times New Roman" pitchFamily="18" charset="0"/>
                <a:cs typeface="Times New Roman" pitchFamily="18" charset="0"/>
              </a:rPr>
              <a:t>astrocytes wall off the lesion, creating a </a:t>
            </a:r>
            <a:r>
              <a:rPr lang="en-US" sz="2400" b="1" dirty="0">
                <a:latin typeface="Times New Roman" pitchFamily="18" charset="0"/>
                <a:cs typeface="Times New Roman" pitchFamily="18" charset="0"/>
              </a:rPr>
              <a:t>glial scar.</a:t>
            </a:r>
          </a:p>
          <a:p>
            <a:r>
              <a:rPr lang="en-US" sz="2400" dirty="0">
                <a:latin typeface="Times New Roman" pitchFamily="18" charset="0"/>
                <a:cs typeface="Times New Roman" pitchFamily="18" charset="0"/>
              </a:rPr>
              <a:t>In contrast, in non-CNS tissue, a single tissue type can have multiple responses depending on the magnitude of injury</a:t>
            </a:r>
          </a:p>
          <a:p>
            <a:endParaRPr lang="en-US" dirty="0"/>
          </a:p>
        </p:txBody>
      </p:sp>
    </p:spTree>
    <p:extLst>
      <p:ext uri="{BB962C8B-B14F-4D97-AF65-F5344CB8AC3E}">
        <p14:creationId xmlns:p14="http://schemas.microsoft.com/office/powerpoint/2010/main" val="2133762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latin typeface="Times New Roman" pitchFamily="18" charset="0"/>
                <a:cs typeface="Times New Roman" pitchFamily="18" charset="0"/>
              </a:rPr>
              <a:t>Tissue recovery from mechanical injuries</a:t>
            </a:r>
            <a:endParaRPr lang="en-US" sz="3600" dirty="0"/>
          </a:p>
        </p:txBody>
      </p:sp>
      <p:pic>
        <p:nvPicPr>
          <p:cNvPr id="20482" name="Picture 2" descr="Wound healing phas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905000"/>
            <a:ext cx="88392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08666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7620000" cy="5257800"/>
          </a:xfrm>
        </p:spPr>
        <p:txBody>
          <a:bodyPr>
            <a:normAutofit/>
          </a:bodyPr>
          <a:lstStyle/>
          <a:p>
            <a:r>
              <a:rPr lang="en-US" b="1" dirty="0" smtClean="0">
                <a:latin typeface="Times New Roman" pitchFamily="18" charset="0"/>
                <a:cs typeface="Times New Roman" pitchFamily="18" charset="0"/>
              </a:rPr>
              <a:t>The </a:t>
            </a:r>
            <a:r>
              <a:rPr lang="en-US" b="1" dirty="0">
                <a:latin typeface="Times New Roman" pitchFamily="18" charset="0"/>
                <a:cs typeface="Times New Roman" pitchFamily="18" charset="0"/>
              </a:rPr>
              <a:t>goal of the inflammation phase is to stop the </a:t>
            </a:r>
            <a:r>
              <a:rPr lang="en-US" b="1" dirty="0" smtClean="0">
                <a:latin typeface="Times New Roman" pitchFamily="18" charset="0"/>
                <a:cs typeface="Times New Roman" pitchFamily="18" charset="0"/>
              </a:rPr>
              <a:t>bleeding.</a:t>
            </a:r>
            <a:endParaRPr lang="en-US" b="1" dirty="0">
              <a:latin typeface="Times New Roman" pitchFamily="18" charset="0"/>
              <a:cs typeface="Times New Roman" pitchFamily="18" charset="0"/>
            </a:endParaRPr>
          </a:p>
          <a:p>
            <a:r>
              <a:rPr lang="en-US" dirty="0">
                <a:latin typeface="Times New Roman" pitchFamily="18" charset="0"/>
                <a:cs typeface="Times New Roman" pitchFamily="18" charset="0"/>
              </a:rPr>
              <a:t>This phase starts rapidly within a 6-8 hours after the soft tissue injury, reaches the maximal reaction between 1-3 days and gradually resolves in a few weeks</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a:latin typeface="Times New Roman" pitchFamily="18" charset="0"/>
                <a:cs typeface="Times New Roman" pitchFamily="18" charset="0"/>
              </a:rPr>
              <a:t>Achieved by vasoconstriction, retraction of injured blood vessels, fibrin deposition and clotting</a:t>
            </a:r>
            <a:r>
              <a:rPr lang="en-US" dirty="0">
                <a:latin typeface="Times New Roman" pitchFamily="18" charset="0"/>
                <a:cs typeface="Times New Roman" pitchFamily="18" charset="0"/>
              </a:rPr>
              <a:t>.</a:t>
            </a:r>
          </a:p>
          <a:p>
            <a:r>
              <a:rPr lang="en-US" dirty="0">
                <a:latin typeface="Times New Roman" pitchFamily="18" charset="0"/>
                <a:cs typeface="Times New Roman" pitchFamily="18" charset="0"/>
              </a:rPr>
              <a:t>Local vasoconstriction occurs, lasting a few seconds to as long as 10 minutes. </a:t>
            </a:r>
            <a:r>
              <a:rPr lang="en-US" b="1" dirty="0">
                <a:latin typeface="Times New Roman" pitchFamily="18" charset="0"/>
                <a:cs typeface="Times New Roman" pitchFamily="18" charset="0"/>
              </a:rPr>
              <a:t>Larger vessels </a:t>
            </a:r>
            <a:r>
              <a:rPr lang="en-US" dirty="0">
                <a:latin typeface="Times New Roman" pitchFamily="18" charset="0"/>
                <a:cs typeface="Times New Roman" pitchFamily="18" charset="0"/>
              </a:rPr>
              <a:t>constrict due to </a:t>
            </a:r>
            <a:r>
              <a:rPr lang="en-US" dirty="0">
                <a:solidFill>
                  <a:srgbClr val="FF0000"/>
                </a:solidFill>
                <a:latin typeface="Times New Roman" pitchFamily="18" charset="0"/>
                <a:cs typeface="Times New Roman" pitchFamily="18" charset="0"/>
              </a:rPr>
              <a:t>neurotransmitters</a:t>
            </a:r>
            <a:r>
              <a:rPr lang="en-US" dirty="0">
                <a:latin typeface="Times New Roman" pitchFamily="18" charset="0"/>
                <a:cs typeface="Times New Roman" pitchFamily="18" charset="0"/>
              </a:rPr>
              <a:t> and </a:t>
            </a:r>
            <a:r>
              <a:rPr lang="en-US" b="1" dirty="0" smtClean="0">
                <a:latin typeface="Times New Roman" pitchFamily="18" charset="0"/>
                <a:cs typeface="Times New Roman" pitchFamily="18" charset="0"/>
              </a:rPr>
              <a:t>smaller vessels</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constrict due to the </a:t>
            </a:r>
            <a:r>
              <a:rPr lang="en-US" dirty="0">
                <a:solidFill>
                  <a:srgbClr val="FF0000"/>
                </a:solidFill>
                <a:latin typeface="Times New Roman" pitchFamily="18" charset="0"/>
                <a:cs typeface="Times New Roman" pitchFamily="18" charset="0"/>
              </a:rPr>
              <a:t>influence of serotonin and </a:t>
            </a:r>
            <a:r>
              <a:rPr lang="en-US" dirty="0" err="1">
                <a:solidFill>
                  <a:srgbClr val="FF0000"/>
                </a:solidFill>
                <a:latin typeface="Times New Roman" pitchFamily="18" charset="0"/>
                <a:cs typeface="Times New Roman" pitchFamily="18" charset="0"/>
              </a:rPr>
              <a:t>catecholamines</a:t>
            </a:r>
            <a:r>
              <a:rPr lang="en-US" dirty="0">
                <a:solidFill>
                  <a:srgbClr val="FF0000"/>
                </a:solidFill>
                <a:latin typeface="Times New Roman" pitchFamily="18" charset="0"/>
                <a:cs typeface="Times New Roman" pitchFamily="18" charset="0"/>
              </a:rPr>
              <a:t> released from platelets</a:t>
            </a:r>
            <a:r>
              <a:rPr lang="en-US" dirty="0" smtClean="0">
                <a:latin typeface="Times New Roman" pitchFamily="18" charset="0"/>
                <a:cs typeface="Times New Roman" pitchFamily="18" charset="0"/>
              </a:rPr>
              <a:t>.</a:t>
            </a:r>
            <a:endParaRPr lang="sr-Latn-RS" dirty="0" smtClean="0">
              <a:latin typeface="Times New Roman" pitchFamily="18" charset="0"/>
              <a:cs typeface="Times New Roman" pitchFamily="18" charset="0"/>
            </a:endParaRPr>
          </a:p>
          <a:p>
            <a:r>
              <a:rPr lang="en-US" b="1" dirty="0">
                <a:latin typeface="Times New Roman" pitchFamily="18" charset="0"/>
                <a:cs typeface="Times New Roman" pitchFamily="18" charset="0"/>
              </a:rPr>
              <a:t>The platelet reaction </a:t>
            </a:r>
            <a:r>
              <a:rPr lang="en-US" dirty="0">
                <a:latin typeface="Times New Roman" pitchFamily="18" charset="0"/>
                <a:cs typeface="Times New Roman" pitchFamily="18" charset="0"/>
              </a:rPr>
              <a:t>provokes clotting as individual cells </a:t>
            </a:r>
            <a:r>
              <a:rPr lang="en-US" dirty="0" smtClean="0">
                <a:latin typeface="Times New Roman" pitchFamily="18" charset="0"/>
                <a:cs typeface="Times New Roman" pitchFamily="18" charset="0"/>
              </a:rPr>
              <a:t>combine </a:t>
            </a:r>
            <a:r>
              <a:rPr lang="en-US" dirty="0">
                <a:latin typeface="Times New Roman" pitchFamily="18" charset="0"/>
                <a:cs typeface="Times New Roman" pitchFamily="18" charset="0"/>
              </a:rPr>
              <a:t>with each other and with fibrin to form a </a:t>
            </a:r>
            <a:r>
              <a:rPr lang="en-US" dirty="0">
                <a:solidFill>
                  <a:srgbClr val="FF0000"/>
                </a:solidFill>
                <a:latin typeface="Times New Roman" pitchFamily="18" charset="0"/>
                <a:cs typeface="Times New Roman" pitchFamily="18" charset="0"/>
              </a:rPr>
              <a:t>mechanical plug </a:t>
            </a:r>
            <a:r>
              <a:rPr lang="en-US" dirty="0">
                <a:latin typeface="Times New Roman" pitchFamily="18" charset="0"/>
                <a:cs typeface="Times New Roman" pitchFamily="18" charset="0"/>
              </a:rPr>
              <a:t>that occludes the end of a ruptured blood vessel.</a:t>
            </a:r>
          </a:p>
        </p:txBody>
      </p:sp>
      <p:sp>
        <p:nvSpPr>
          <p:cNvPr id="4" name="Title 3"/>
          <p:cNvSpPr>
            <a:spLocks noGrp="1"/>
          </p:cNvSpPr>
          <p:nvPr>
            <p:ph type="title"/>
          </p:nvPr>
        </p:nvSpPr>
        <p:spPr>
          <a:xfrm>
            <a:off x="609600" y="304800"/>
            <a:ext cx="7620000" cy="838200"/>
          </a:xfrm>
        </p:spPr>
        <p:txBody>
          <a:bodyPr/>
          <a:lstStyle/>
          <a:p>
            <a:pPr algn="ctr"/>
            <a:r>
              <a:rPr lang="en-US" sz="3600" b="1" i="1" dirty="0" smtClean="0">
                <a:latin typeface="Times New Roman" pitchFamily="18" charset="0"/>
                <a:cs typeface="Times New Roman" pitchFamily="18" charset="0"/>
              </a:rPr>
              <a:t>1</a:t>
            </a:r>
            <a:r>
              <a:rPr lang="sr-Latn-RS" sz="3600" b="1" i="1" dirty="0" smtClean="0">
                <a:latin typeface="Times New Roman" pitchFamily="18" charset="0"/>
                <a:cs typeface="Times New Roman" pitchFamily="18" charset="0"/>
              </a:rPr>
              <a:t>. </a:t>
            </a:r>
            <a:r>
              <a:rPr lang="en-US" sz="3600" b="1" i="1" dirty="0">
                <a:latin typeface="Times New Roman" pitchFamily="18" charset="0"/>
                <a:cs typeface="Times New Roman" pitchFamily="18" charset="0"/>
              </a:rPr>
              <a:t>Inflammation Phase</a:t>
            </a:r>
            <a:br>
              <a:rPr lang="en-US" sz="3600" b="1" i="1" dirty="0">
                <a:latin typeface="Times New Roman" pitchFamily="18" charset="0"/>
                <a:cs typeface="Times New Roman" pitchFamily="18" charset="0"/>
              </a:rPr>
            </a:br>
            <a:endParaRPr lang="en-US" sz="3600" dirty="0"/>
          </a:p>
        </p:txBody>
      </p:sp>
    </p:spTree>
    <p:extLst>
      <p:ext uri="{BB962C8B-B14F-4D97-AF65-F5344CB8AC3E}">
        <p14:creationId xmlns:p14="http://schemas.microsoft.com/office/powerpoint/2010/main" val="22369632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i="1" dirty="0" smtClean="0">
                <a:latin typeface="Times New Roman" pitchFamily="18" charset="0"/>
                <a:cs typeface="Times New Roman" pitchFamily="18" charset="0"/>
              </a:rPr>
              <a:t>2</a:t>
            </a:r>
            <a:r>
              <a:rPr lang="sr-Latn-RS" sz="3600" b="1" i="1" dirty="0" smtClean="0">
                <a:latin typeface="Times New Roman" pitchFamily="18" charset="0"/>
                <a:cs typeface="Times New Roman" pitchFamily="18" charset="0"/>
              </a:rPr>
              <a:t>. </a:t>
            </a:r>
            <a:r>
              <a:rPr lang="en-US" sz="3600" b="1" i="1" dirty="0" smtClean="0">
                <a:latin typeface="Times New Roman" pitchFamily="18" charset="0"/>
                <a:cs typeface="Times New Roman" pitchFamily="18" charset="0"/>
              </a:rPr>
              <a:t>Proliferation </a:t>
            </a:r>
            <a:r>
              <a:rPr lang="en-US" sz="3600" b="1" i="1" dirty="0">
                <a:latin typeface="Times New Roman" pitchFamily="18" charset="0"/>
                <a:cs typeface="Times New Roman" pitchFamily="18" charset="0"/>
              </a:rPr>
              <a:t>Phase</a:t>
            </a:r>
            <a:br>
              <a:rPr lang="en-US" sz="3600" b="1" i="1" dirty="0">
                <a:latin typeface="Times New Roman" pitchFamily="18" charset="0"/>
                <a:cs typeface="Times New Roman" pitchFamily="18" charset="0"/>
              </a:rPr>
            </a:br>
            <a:endParaRPr lang="en-US" sz="3600" b="1" i="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dirty="0">
                <a:latin typeface="Times New Roman" pitchFamily="18" charset="0"/>
                <a:cs typeface="Times New Roman" pitchFamily="18" charset="0"/>
              </a:rPr>
              <a:t>This phase starts between 24-48 hours after injury, lasts up to 2-3 weeks when the bulk of the scar tissue is formed</a:t>
            </a:r>
            <a:r>
              <a:rPr lang="en-US" dirty="0" smtClean="0">
                <a:latin typeface="Times New Roman" pitchFamily="18" charset="0"/>
                <a:cs typeface="Times New Roman" pitchFamily="18" charset="0"/>
              </a:rPr>
              <a:t>.</a:t>
            </a:r>
            <a:endParaRPr lang="sr-Latn-RS" dirty="0" smtClean="0">
              <a:latin typeface="Times New Roman" pitchFamily="18" charset="0"/>
              <a:cs typeface="Times New Roman" pitchFamily="18" charset="0"/>
            </a:endParaRPr>
          </a:p>
          <a:p>
            <a:r>
              <a:rPr lang="en-US" b="1" dirty="0">
                <a:latin typeface="Times New Roman" pitchFamily="18" charset="0"/>
                <a:cs typeface="Times New Roman" pitchFamily="18" charset="0"/>
              </a:rPr>
              <a:t>Fibroplasia and Granulation Tissue </a:t>
            </a:r>
            <a:r>
              <a:rPr lang="en-US" b="1" dirty="0" smtClean="0">
                <a:latin typeface="Times New Roman" pitchFamily="18" charset="0"/>
                <a:cs typeface="Times New Roman" pitchFamily="18" charset="0"/>
              </a:rPr>
              <a:t>Formation</a:t>
            </a:r>
            <a:r>
              <a:rPr lang="sr-Latn-RS" b="1" dirty="0" smtClean="0">
                <a:latin typeface="Times New Roman" pitchFamily="18" charset="0"/>
                <a:cs typeface="Times New Roman" pitchFamily="18" charset="0"/>
              </a:rPr>
              <a:t> is t</a:t>
            </a:r>
            <a:r>
              <a:rPr lang="en-US" b="1" dirty="0" smtClean="0">
                <a:latin typeface="Times New Roman" pitchFamily="18" charset="0"/>
                <a:cs typeface="Times New Roman" pitchFamily="18" charset="0"/>
              </a:rPr>
              <a:t>he </a:t>
            </a:r>
            <a:r>
              <a:rPr lang="en-US" b="1" dirty="0">
                <a:latin typeface="Times New Roman" pitchFamily="18" charset="0"/>
                <a:cs typeface="Times New Roman" pitchFamily="18" charset="0"/>
              </a:rPr>
              <a:t>central event during the proliferative phase</a:t>
            </a:r>
            <a:r>
              <a:rPr lang="en-US" u="sng" dirty="0" smtClean="0">
                <a:latin typeface="Times New Roman" pitchFamily="18" charset="0"/>
                <a:cs typeface="Times New Roman" pitchFamily="18" charset="0"/>
              </a:rPr>
              <a:t>.</a:t>
            </a:r>
            <a:endParaRPr lang="sr-Latn-RS" u="sng" dirty="0" smtClean="0">
              <a:latin typeface="Times New Roman" pitchFamily="18" charset="0"/>
              <a:cs typeface="Times New Roman" pitchFamily="18" charset="0"/>
            </a:endParaRPr>
          </a:p>
          <a:p>
            <a:r>
              <a:rPr lang="en-US" dirty="0">
                <a:latin typeface="Times New Roman" pitchFamily="18" charset="0"/>
                <a:cs typeface="Times New Roman" pitchFamily="18" charset="0"/>
              </a:rPr>
              <a:t>Formation of </a:t>
            </a:r>
            <a:r>
              <a:rPr lang="en-US" dirty="0" smtClean="0">
                <a:latin typeface="Times New Roman" pitchFamily="18" charset="0"/>
                <a:cs typeface="Times New Roman" pitchFamily="18" charset="0"/>
              </a:rPr>
              <a:t>epithelium</a:t>
            </a:r>
            <a:r>
              <a:rPr lang="sr-Latn-RS" dirty="0" smtClean="0">
                <a:latin typeface="Times New Roman" pitchFamily="18" charset="0"/>
                <a:cs typeface="Times New Roman" pitchFamily="18" charset="0"/>
              </a:rPr>
              <a:t> i</a:t>
            </a:r>
            <a:r>
              <a:rPr lang="en-US" dirty="0" err="1" smtClean="0">
                <a:latin typeface="Times New Roman" pitchFamily="18" charset="0"/>
                <a:cs typeface="Times New Roman" pitchFamily="18" charset="0"/>
              </a:rPr>
              <a:t>nvolves</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the migration of cells at the wound edges over a distance of less than 1 mm, from one side of the incision to the </a:t>
            </a:r>
            <a:r>
              <a:rPr lang="en-US" dirty="0" smtClean="0">
                <a:latin typeface="Times New Roman" pitchFamily="18" charset="0"/>
                <a:cs typeface="Times New Roman" pitchFamily="18" charset="0"/>
              </a:rPr>
              <a:t>other</a:t>
            </a:r>
            <a:endParaRPr lang="sr-Latn-RS" u="sng" dirty="0" smtClean="0">
              <a:latin typeface="Times New Roman" pitchFamily="18" charset="0"/>
              <a:cs typeface="Times New Roman" pitchFamily="18" charset="0"/>
            </a:endParaRPr>
          </a:p>
          <a:p>
            <a:r>
              <a:rPr lang="en-US" dirty="0">
                <a:latin typeface="Times New Roman" pitchFamily="18" charset="0"/>
                <a:cs typeface="Times New Roman" pitchFamily="18" charset="0"/>
              </a:rPr>
              <a:t>Fibroplasia begins 3-5 days after injury and may last as long as 14 days</a:t>
            </a:r>
            <a:r>
              <a:rPr lang="en-US" dirty="0" smtClean="0">
                <a:latin typeface="Times New Roman" pitchFamily="18" charset="0"/>
                <a:cs typeface="Times New Roman" pitchFamily="18" charset="0"/>
              </a:rPr>
              <a:t>.</a:t>
            </a:r>
            <a:endParaRPr lang="sr-Latn-RS" dirty="0" smtClean="0">
              <a:latin typeface="Times New Roman" pitchFamily="18" charset="0"/>
              <a:cs typeface="Times New Roman" pitchFamily="18" charset="0"/>
            </a:endParaRPr>
          </a:p>
          <a:p>
            <a:r>
              <a:rPr lang="en-US" dirty="0">
                <a:latin typeface="Times New Roman" pitchFamily="18" charset="0"/>
                <a:cs typeface="Times New Roman" pitchFamily="18" charset="0"/>
              </a:rPr>
              <a:t>Fibroblasts are responsible for the production of collagen, elastin, </a:t>
            </a:r>
            <a:r>
              <a:rPr lang="en-US" dirty="0" err="1">
                <a:latin typeface="Times New Roman" pitchFamily="18" charset="0"/>
                <a:cs typeface="Times New Roman" pitchFamily="18" charset="0"/>
              </a:rPr>
              <a:t>fibronectin</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glycosaminoglycans</a:t>
            </a:r>
            <a:r>
              <a:rPr lang="en-US" dirty="0" smtClean="0">
                <a:latin typeface="Times New Roman" pitchFamily="18" charset="0"/>
                <a:cs typeface="Times New Roman" pitchFamily="18" charset="0"/>
              </a:rPr>
              <a:t>…</a:t>
            </a:r>
            <a:r>
              <a:rPr lang="sr-Latn-RS" dirty="0" smtClean="0">
                <a:latin typeface="Times New Roman" pitchFamily="18" charset="0"/>
                <a:cs typeface="Times New Roman" pitchFamily="18" charset="0"/>
              </a:rPr>
              <a:t>(</a:t>
            </a:r>
            <a:r>
              <a:rPr lang="en-US" dirty="0">
                <a:latin typeface="Times New Roman" pitchFamily="18" charset="0"/>
                <a:cs typeface="Times New Roman" pitchFamily="18" charset="0"/>
              </a:rPr>
              <a:t>Granulation tissue </a:t>
            </a:r>
            <a:r>
              <a:rPr lang="sr-Latn-RS" dirty="0">
                <a:latin typeface="Times New Roman" pitchFamily="18" charset="0"/>
                <a:cs typeface="Times New Roman" pitchFamily="18" charset="0"/>
              </a:rPr>
              <a:t>)</a:t>
            </a:r>
          </a:p>
          <a:p>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8020855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i="1" dirty="0" smtClean="0">
                <a:latin typeface="Times New Roman" pitchFamily="18" charset="0"/>
                <a:cs typeface="Times New Roman" pitchFamily="18" charset="0"/>
              </a:rPr>
              <a:t>2</a:t>
            </a:r>
            <a:r>
              <a:rPr lang="sr-Latn-RS" sz="3600" b="1" i="1" dirty="0" smtClean="0">
                <a:latin typeface="Times New Roman" pitchFamily="18" charset="0"/>
                <a:cs typeface="Times New Roman" pitchFamily="18" charset="0"/>
              </a:rPr>
              <a:t>. </a:t>
            </a:r>
            <a:r>
              <a:rPr lang="en-US" sz="3600" b="1" i="1" dirty="0">
                <a:latin typeface="Times New Roman" pitchFamily="18" charset="0"/>
                <a:cs typeface="Times New Roman" pitchFamily="18" charset="0"/>
              </a:rPr>
              <a:t>Proliferation Phase</a:t>
            </a:r>
            <a:endParaRPr lang="en-US" sz="3600" dirty="0"/>
          </a:p>
        </p:txBody>
      </p:sp>
      <p:sp>
        <p:nvSpPr>
          <p:cNvPr id="3" name="Content Placeholder 2"/>
          <p:cNvSpPr>
            <a:spLocks noGrp="1"/>
          </p:cNvSpPr>
          <p:nvPr>
            <p:ph idx="1"/>
          </p:nvPr>
        </p:nvSpPr>
        <p:spPr/>
        <p:txBody>
          <a:bodyPr/>
          <a:lstStyle/>
          <a:p>
            <a:r>
              <a:rPr lang="en-US" sz="2400" b="1" dirty="0" smtClean="0">
                <a:latin typeface="Times New Roman" pitchFamily="18" charset="0"/>
                <a:cs typeface="Times New Roman" pitchFamily="18" charset="0"/>
              </a:rPr>
              <a:t>Angiogenesis</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results in greater blood flow to the wound </a:t>
            </a:r>
            <a:r>
              <a:rPr lang="en-US" sz="2400" dirty="0" smtClean="0">
                <a:latin typeface="Times New Roman" pitchFamily="18" charset="0"/>
                <a:cs typeface="Times New Roman" pitchFamily="18" charset="0"/>
              </a:rPr>
              <a:t>and an increased </a:t>
            </a:r>
            <a:r>
              <a:rPr lang="en-US" sz="2400" dirty="0">
                <a:latin typeface="Times New Roman" pitchFamily="18" charset="0"/>
                <a:cs typeface="Times New Roman" pitchFamily="18" charset="0"/>
              </a:rPr>
              <a:t>perfusion of healing </a:t>
            </a:r>
            <a:r>
              <a:rPr lang="en-US" sz="2400" dirty="0" smtClean="0">
                <a:latin typeface="Times New Roman" pitchFamily="18" charset="0"/>
                <a:cs typeface="Times New Roman" pitchFamily="18" charset="0"/>
              </a:rPr>
              <a:t>factors.</a:t>
            </a:r>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Angiogenesis </a:t>
            </a:r>
            <a:r>
              <a:rPr lang="en-US" sz="2400" dirty="0">
                <a:latin typeface="Times New Roman" pitchFamily="18" charset="0"/>
                <a:cs typeface="Times New Roman" pitchFamily="18" charset="0"/>
              </a:rPr>
              <a:t>ceases as the demand for new blood vessels ceases. New blood vessels that become unnecessary disappear by </a:t>
            </a:r>
            <a:r>
              <a:rPr lang="en-US" sz="2400" dirty="0" smtClean="0">
                <a:latin typeface="Times New Roman" pitchFamily="18" charset="0"/>
                <a:cs typeface="Times New Roman" pitchFamily="18" charset="0"/>
              </a:rPr>
              <a:t>apoptosis.</a:t>
            </a:r>
            <a:endParaRPr lang="sr-Latn-RS" sz="2400" dirty="0">
              <a:latin typeface="Times New Roman" pitchFamily="18" charset="0"/>
              <a:cs typeface="Times New Roman" pitchFamily="18" charset="0"/>
            </a:endParaRPr>
          </a:p>
          <a:p>
            <a:r>
              <a:rPr lang="en-US" sz="2400" b="1" dirty="0">
                <a:latin typeface="Times New Roman" pitchFamily="18" charset="0"/>
                <a:cs typeface="Times New Roman" pitchFamily="18" charset="0"/>
              </a:rPr>
              <a:t>The macrophage </a:t>
            </a:r>
            <a:r>
              <a:rPr lang="en-US" sz="2400" dirty="0">
                <a:latin typeface="Times New Roman" pitchFamily="18" charset="0"/>
                <a:cs typeface="Times New Roman" pitchFamily="18" charset="0"/>
              </a:rPr>
              <a:t>is essential to </a:t>
            </a:r>
            <a:r>
              <a:rPr lang="en-US" sz="2400" b="1" dirty="0">
                <a:latin typeface="Times New Roman" pitchFamily="18" charset="0"/>
                <a:cs typeface="Times New Roman" pitchFamily="18" charset="0"/>
              </a:rPr>
              <a:t>the stimulation of angiogenesis</a:t>
            </a:r>
            <a:r>
              <a:rPr lang="en-US" sz="2400" dirty="0">
                <a:latin typeface="Times New Roman" pitchFamily="18" charset="0"/>
                <a:cs typeface="Times New Roman" pitchFamily="18" charset="0"/>
              </a:rPr>
              <a:t> and produces macrophage-derived </a:t>
            </a:r>
            <a:r>
              <a:rPr lang="en-US" sz="2400" dirty="0" err="1">
                <a:latin typeface="Times New Roman" pitchFamily="18" charset="0"/>
                <a:cs typeface="Times New Roman" pitchFamily="18" charset="0"/>
              </a:rPr>
              <a:t>angiogenic</a:t>
            </a:r>
            <a:r>
              <a:rPr lang="en-US" sz="2400" dirty="0">
                <a:latin typeface="Times New Roman" pitchFamily="18" charset="0"/>
                <a:cs typeface="Times New Roman" pitchFamily="18" charset="0"/>
              </a:rPr>
              <a:t> factor in response to </a:t>
            </a:r>
            <a:r>
              <a:rPr lang="en-US" sz="2400" b="1" dirty="0">
                <a:latin typeface="Times New Roman" pitchFamily="18" charset="0"/>
                <a:cs typeface="Times New Roman" pitchFamily="18" charset="0"/>
              </a:rPr>
              <a:t>low tissue </a:t>
            </a:r>
            <a:r>
              <a:rPr lang="en-US" sz="2400" b="1" dirty="0" smtClean="0">
                <a:latin typeface="Times New Roman" pitchFamily="18" charset="0"/>
                <a:cs typeface="Times New Roman" pitchFamily="18" charset="0"/>
              </a:rPr>
              <a:t>oxygenation</a:t>
            </a:r>
            <a:endParaRPr lang="sr-Latn-RS" sz="2400" b="1"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a:p>
            <a:endParaRPr lang="sr-Latn-RS"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38484138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i="1" dirty="0" smtClean="0">
                <a:latin typeface="Times New Roman" pitchFamily="18" charset="0"/>
                <a:cs typeface="Times New Roman" pitchFamily="18" charset="0"/>
              </a:rPr>
              <a:t>3</a:t>
            </a:r>
            <a:r>
              <a:rPr lang="sr-Latn-RS" sz="3600" b="1" i="1" dirty="0" smtClean="0">
                <a:latin typeface="Times New Roman" pitchFamily="18" charset="0"/>
                <a:cs typeface="Times New Roman" pitchFamily="18" charset="0"/>
              </a:rPr>
              <a:t>. </a:t>
            </a:r>
            <a:r>
              <a:rPr lang="en-US" sz="3600" b="1" i="1" dirty="0" err="1">
                <a:latin typeface="Times New Roman" pitchFamily="18" charset="0"/>
                <a:cs typeface="Times New Roman" pitchFamily="18" charset="0"/>
              </a:rPr>
              <a:t>Remodelling</a:t>
            </a:r>
            <a:r>
              <a:rPr lang="en-US" sz="3600" b="1" i="1" dirty="0">
                <a:latin typeface="Times New Roman" pitchFamily="18" charset="0"/>
                <a:cs typeface="Times New Roman" pitchFamily="18" charset="0"/>
              </a:rPr>
              <a:t> Phase</a:t>
            </a:r>
          </a:p>
        </p:txBody>
      </p:sp>
      <p:sp>
        <p:nvSpPr>
          <p:cNvPr id="3" name="Content Placeholder 2"/>
          <p:cNvSpPr>
            <a:spLocks noGrp="1"/>
          </p:cNvSpPr>
          <p:nvPr>
            <p:ph idx="1"/>
          </p:nvPr>
        </p:nvSpPr>
        <p:spPr>
          <a:xfrm>
            <a:off x="457200" y="1371600"/>
            <a:ext cx="7620000" cy="5029200"/>
          </a:xfrm>
        </p:spPr>
        <p:txBody>
          <a:bodyPr/>
          <a:lstStyle/>
          <a:p>
            <a:r>
              <a:rPr lang="en-US" dirty="0">
                <a:latin typeface="Times New Roman" pitchFamily="18" charset="0"/>
                <a:cs typeface="Times New Roman" pitchFamily="18" charset="0"/>
              </a:rPr>
              <a:t>This phase starts around the peak of the proliferation phase</a:t>
            </a:r>
            <a:r>
              <a:rPr lang="en-US" dirty="0" smtClean="0">
                <a:latin typeface="Times New Roman" pitchFamily="18" charset="0"/>
                <a:cs typeface="Times New Roman" pitchFamily="18" charset="0"/>
              </a:rPr>
              <a:t>.</a:t>
            </a:r>
            <a:endParaRPr lang="sr-Latn-R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The result of this phase is an </a:t>
            </a:r>
            <a:r>
              <a:rPr lang="en-US" dirty="0" err="1">
                <a:latin typeface="Times New Roman" pitchFamily="18" charset="0"/>
                <a:cs typeface="Times New Roman" pitchFamily="18" charset="0"/>
              </a:rPr>
              <a:t>organised</a:t>
            </a:r>
            <a:r>
              <a:rPr lang="en-US" dirty="0">
                <a:latin typeface="Times New Roman" pitchFamily="18" charset="0"/>
                <a:cs typeface="Times New Roman" pitchFamily="18" charset="0"/>
              </a:rPr>
              <a:t>, quality and functional scar similar to the tissue it is busy repairing.</a:t>
            </a: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124200"/>
            <a:ext cx="67818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44289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latin typeface="Times New Roman" pitchFamily="18" charset="0"/>
                <a:cs typeface="Times New Roman" pitchFamily="18" charset="0"/>
              </a:rPr>
              <a:t>Tissue recovery from mechanical injuries</a:t>
            </a:r>
            <a:endParaRPr lang="en-US" sz="3600" dirty="0"/>
          </a:p>
        </p:txBody>
      </p:sp>
      <p:pic>
        <p:nvPicPr>
          <p:cNvPr id="20482" name="Picture 2" descr="Wound healing phas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905000"/>
            <a:ext cx="88392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25514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itchFamily="18" charset="0"/>
                <a:cs typeface="Times New Roman" pitchFamily="18" charset="0"/>
              </a:rPr>
              <a:t>General mechanical injuries</a:t>
            </a:r>
          </a:p>
        </p:txBody>
      </p:sp>
      <p:sp>
        <p:nvSpPr>
          <p:cNvPr id="3" name="Text Placeholder 2"/>
          <p:cNvSpPr>
            <a:spLocks noGrp="1"/>
          </p:cNvSpPr>
          <p:nvPr>
            <p:ph type="body" idx="1"/>
          </p:nvPr>
        </p:nvSpPr>
        <p:spPr/>
        <p:txBody>
          <a:bodyPr>
            <a:normAutofit/>
          </a:bodyPr>
          <a:lstStyle/>
          <a:p>
            <a:r>
              <a:rPr lang="en-US" sz="2800" dirty="0">
                <a:latin typeface="Times New Roman" pitchFamily="18" charset="0"/>
                <a:cs typeface="Times New Roman" pitchFamily="18" charset="0"/>
              </a:rPr>
              <a:t>Blast syndrome</a:t>
            </a:r>
          </a:p>
          <a:p>
            <a:r>
              <a:rPr lang="en-US" sz="2800" dirty="0" smtClean="0">
                <a:latin typeface="Times New Roman" pitchFamily="18" charset="0"/>
                <a:cs typeface="Times New Roman" pitchFamily="18" charset="0"/>
              </a:rPr>
              <a:t>Crush </a:t>
            </a:r>
            <a:r>
              <a:rPr lang="en-US" sz="2800" dirty="0">
                <a:latin typeface="Times New Roman" pitchFamily="18" charset="0"/>
                <a:cs typeface="Times New Roman" pitchFamily="18" charset="0"/>
              </a:rPr>
              <a:t>syndrome</a:t>
            </a:r>
          </a:p>
          <a:p>
            <a:r>
              <a:rPr lang="en-US" sz="2800" dirty="0">
                <a:latin typeface="Times New Roman" pitchFamily="18" charset="0"/>
                <a:cs typeface="Times New Roman" pitchFamily="18" charset="0"/>
              </a:rPr>
              <a:t>Traumatic shock</a:t>
            </a:r>
          </a:p>
        </p:txBody>
      </p:sp>
    </p:spTree>
    <p:extLst>
      <p:ext uri="{BB962C8B-B14F-4D97-AF65-F5344CB8AC3E}">
        <p14:creationId xmlns:p14="http://schemas.microsoft.com/office/powerpoint/2010/main" val="7400063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Trauma</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Injuries caused by </a:t>
            </a:r>
            <a:r>
              <a:rPr lang="en-US" sz="2800" b="1" dirty="0" smtClean="0">
                <a:latin typeface="Times New Roman" pitchFamily="18" charset="0"/>
                <a:cs typeface="Times New Roman" pitchFamily="18" charset="0"/>
              </a:rPr>
              <a:t>mechanical force </a:t>
            </a:r>
            <a:r>
              <a:rPr lang="en-US" sz="2800" dirty="0" smtClean="0">
                <a:latin typeface="Times New Roman" pitchFamily="18" charset="0"/>
                <a:cs typeface="Times New Roman" pitchFamily="18" charset="0"/>
              </a:rPr>
              <a:t>that are transmitted by </a:t>
            </a:r>
            <a:r>
              <a:rPr lang="en-US" sz="2800" b="1" dirty="0" smtClean="0">
                <a:latin typeface="Times New Roman" pitchFamily="18" charset="0"/>
                <a:cs typeface="Times New Roman" pitchFamily="18" charset="0"/>
              </a:rPr>
              <a:t>impact</a:t>
            </a:r>
            <a:r>
              <a:rPr lang="en-US" sz="2800" dirty="0" smtClean="0">
                <a:latin typeface="Times New Roman" pitchFamily="18" charset="0"/>
                <a:cs typeface="Times New Roman" pitchFamily="18" charset="0"/>
              </a:rPr>
              <a:t>.</a:t>
            </a:r>
          </a:p>
          <a:p>
            <a:pPr marL="0" indent="0">
              <a:buNone/>
            </a:pPr>
            <a:endParaRPr lang="en-US" sz="2800" dirty="0" smtClean="0">
              <a:latin typeface="Times New Roman" pitchFamily="18" charset="0"/>
              <a:cs typeface="Times New Roman" pitchFamily="18" charset="0"/>
            </a:endParaRPr>
          </a:p>
          <a:p>
            <a:r>
              <a:rPr lang="sr-Latn-RS" sz="2800" b="1" dirty="0" smtClean="0">
                <a:latin typeface="Times New Roman" pitchFamily="18" charset="0"/>
                <a:cs typeface="Times New Roman" pitchFamily="18" charset="0"/>
              </a:rPr>
              <a:t>F</a:t>
            </a:r>
            <a:r>
              <a:rPr lang="en-US" sz="2800" b="1" dirty="0" err="1" smtClean="0">
                <a:latin typeface="Times New Roman" pitchFamily="18" charset="0"/>
                <a:cs typeface="Times New Roman" pitchFamily="18" charset="0"/>
              </a:rPr>
              <a:t>orces</a:t>
            </a:r>
            <a:r>
              <a:rPr lang="en-US" sz="2800" b="1"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that cause trauma can be natural or artificial: </a:t>
            </a:r>
            <a:r>
              <a:rPr lang="en-US" sz="2800" dirty="0" smtClean="0">
                <a:latin typeface="Times New Roman" pitchFamily="18" charset="0"/>
                <a:cs typeface="Times New Roman" pitchFamily="18" charset="0"/>
              </a:rPr>
              <a:t>tools, guns, natural disasters (earthquakes..), buildings</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demolition, traffic accident.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3265670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620000" cy="1143000"/>
          </a:xfrm>
        </p:spPr>
        <p:txBody>
          <a:bodyPr/>
          <a:lstStyle/>
          <a:p>
            <a:pPr algn="ctr"/>
            <a:r>
              <a:rPr lang="en-US" sz="4400" dirty="0">
                <a:latin typeface="Times New Roman" pitchFamily="18" charset="0"/>
                <a:cs typeface="Times New Roman" pitchFamily="18" charset="0"/>
              </a:rPr>
              <a:t>Blast syndrome</a:t>
            </a:r>
            <a:br>
              <a:rPr lang="en-US" sz="4400" dirty="0">
                <a:latin typeface="Times New Roman" pitchFamily="18" charset="0"/>
                <a:cs typeface="Times New Roman" pitchFamily="18" charset="0"/>
              </a:rPr>
            </a:br>
            <a:endParaRPr lang="en-US" sz="4400" dirty="0"/>
          </a:p>
        </p:txBody>
      </p:sp>
      <p:sp>
        <p:nvSpPr>
          <p:cNvPr id="3" name="Text Placeholder 2"/>
          <p:cNvSpPr>
            <a:spLocks noGrp="1"/>
          </p:cNvSpPr>
          <p:nvPr>
            <p:ph type="body" idx="1"/>
          </p:nvPr>
        </p:nvSpPr>
        <p:spPr/>
        <p:txBody>
          <a:bodyPr>
            <a:normAutofit/>
          </a:bodyPr>
          <a:lstStyle/>
          <a:p>
            <a:r>
              <a:rPr lang="en-US" sz="2800" dirty="0">
                <a:latin typeface="Times New Roman" pitchFamily="18" charset="0"/>
                <a:cs typeface="Times New Roman" pitchFamily="18" charset="0"/>
              </a:rPr>
              <a:t>refers to the </a:t>
            </a:r>
            <a:r>
              <a:rPr lang="en-US" sz="2800" b="1" dirty="0">
                <a:latin typeface="Times New Roman" pitchFamily="18" charset="0"/>
                <a:cs typeface="Times New Roman" pitchFamily="18" charset="0"/>
              </a:rPr>
              <a:t>effect of a shock wave </a:t>
            </a:r>
            <a:r>
              <a:rPr lang="en-US" sz="2800" dirty="0">
                <a:latin typeface="Times New Roman" pitchFamily="18" charset="0"/>
                <a:cs typeface="Times New Roman" pitchFamily="18" charset="0"/>
              </a:rPr>
              <a:t>during </a:t>
            </a:r>
            <a:r>
              <a:rPr lang="en-US" sz="2800" dirty="0" smtClean="0">
                <a:latin typeface="Times New Roman" pitchFamily="18" charset="0"/>
                <a:cs typeface="Times New Roman" pitchFamily="18" charset="0"/>
              </a:rPr>
              <a:t>explosions</a:t>
            </a:r>
          </a:p>
          <a:p>
            <a:r>
              <a:rPr lang="en-US" sz="2800" dirty="0">
                <a:latin typeface="Times New Roman" pitchFamily="18" charset="0"/>
                <a:cs typeface="Times New Roman" pitchFamily="18" charset="0"/>
              </a:rPr>
              <a:t>explosions </a:t>
            </a:r>
            <a:r>
              <a:rPr lang="en-US" sz="2800" dirty="0" smtClean="0">
                <a:latin typeface="Times New Roman" pitchFamily="18" charset="0"/>
                <a:cs typeface="Times New Roman" pitchFamily="18" charset="0"/>
              </a:rPr>
              <a:t>release</a:t>
            </a:r>
            <a:endParaRPr lang="sr-Latn-RS" sz="2800" dirty="0" smtClean="0">
              <a:latin typeface="Times New Roman" pitchFamily="18" charset="0"/>
              <a:cs typeface="Times New Roman" pitchFamily="18" charset="0"/>
            </a:endParaRPr>
          </a:p>
          <a:p>
            <a:pPr marL="628650" indent="-514350">
              <a:buAutoNum type="arabicPeriod"/>
            </a:pPr>
            <a:r>
              <a:rPr lang="en-US" sz="2800" b="1" dirty="0" smtClean="0">
                <a:latin typeface="Times New Roman" pitchFamily="18" charset="0"/>
                <a:cs typeface="Times New Roman" pitchFamily="18" charset="0"/>
              </a:rPr>
              <a:t>heat </a:t>
            </a:r>
            <a:r>
              <a:rPr lang="en-US" sz="2800" b="1" dirty="0">
                <a:latin typeface="Times New Roman" pitchFamily="18" charset="0"/>
                <a:cs typeface="Times New Roman" pitchFamily="18" charset="0"/>
              </a:rPr>
              <a:t>energy </a:t>
            </a:r>
            <a:r>
              <a:rPr lang="en-US" sz="2800" dirty="0">
                <a:latin typeface="Times New Roman" pitchFamily="18" charset="0"/>
                <a:cs typeface="Times New Roman" pitchFamily="18" charset="0"/>
              </a:rPr>
              <a:t>(possible burns), </a:t>
            </a:r>
            <a:endParaRPr lang="sr-Latn-RS" sz="2800" dirty="0" smtClean="0">
              <a:latin typeface="Times New Roman" pitchFamily="18" charset="0"/>
              <a:cs typeface="Times New Roman" pitchFamily="18" charset="0"/>
            </a:endParaRPr>
          </a:p>
          <a:p>
            <a:pPr marL="628650" indent="-514350">
              <a:buAutoNum type="arabicPeriod"/>
            </a:pPr>
            <a:r>
              <a:rPr lang="en-US" sz="2800" b="1" dirty="0" smtClean="0">
                <a:latin typeface="Times New Roman" pitchFamily="18" charset="0"/>
                <a:cs typeface="Times New Roman" pitchFamily="18" charset="0"/>
              </a:rPr>
              <a:t>shrapnel </a:t>
            </a:r>
            <a:r>
              <a:rPr lang="en-US" sz="2800" b="1" dirty="0">
                <a:latin typeface="Times New Roman" pitchFamily="18" charset="0"/>
                <a:cs typeface="Times New Roman" pitchFamily="18" charset="0"/>
              </a:rPr>
              <a:t>energy </a:t>
            </a:r>
            <a:r>
              <a:rPr lang="en-US" sz="2800" dirty="0">
                <a:latin typeface="Times New Roman" pitchFamily="18" charset="0"/>
                <a:cs typeface="Times New Roman" pitchFamily="18" charset="0"/>
              </a:rPr>
              <a:t>(possible gunshot wounds) and </a:t>
            </a:r>
            <a:endParaRPr lang="sr-Latn-RS" sz="2800" dirty="0" smtClean="0">
              <a:latin typeface="Times New Roman" pitchFamily="18" charset="0"/>
              <a:cs typeface="Times New Roman" pitchFamily="18" charset="0"/>
            </a:endParaRPr>
          </a:p>
          <a:p>
            <a:pPr marL="628650" indent="-514350">
              <a:buAutoNum type="arabicPeriod"/>
            </a:pPr>
            <a:r>
              <a:rPr lang="en-US" sz="2800" b="1" dirty="0" smtClean="0">
                <a:latin typeface="Times New Roman" pitchFamily="18" charset="0"/>
                <a:cs typeface="Times New Roman" pitchFamily="18" charset="0"/>
              </a:rPr>
              <a:t>shock </a:t>
            </a:r>
            <a:r>
              <a:rPr lang="en-US" sz="2800" b="1" dirty="0">
                <a:latin typeface="Times New Roman" pitchFamily="18" charset="0"/>
                <a:cs typeface="Times New Roman" pitchFamily="18" charset="0"/>
              </a:rPr>
              <a:t>wave energy </a:t>
            </a:r>
            <a:r>
              <a:rPr lang="en-US" sz="2800" dirty="0">
                <a:latin typeface="Times New Roman" pitchFamily="18" charset="0"/>
                <a:cs typeface="Times New Roman" pitchFamily="18" charset="0"/>
              </a:rPr>
              <a:t>(blast syndrome</a:t>
            </a:r>
            <a:r>
              <a:rPr lang="en-US" sz="2800" dirty="0" smtClean="0">
                <a:latin typeface="Times New Roman" pitchFamily="18" charset="0"/>
                <a:cs typeface="Times New Roman" pitchFamily="18" charset="0"/>
              </a:rPr>
              <a:t>)</a:t>
            </a:r>
            <a:r>
              <a:rPr lang="sr-Latn-RS"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777485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dirty="0" smtClean="0">
                <a:latin typeface="Times New Roman" pitchFamily="18" charset="0"/>
                <a:cs typeface="Times New Roman" pitchFamily="18" charset="0"/>
              </a:rPr>
              <a:t>A blast wave</a:t>
            </a:r>
            <a:endParaRPr lang="en-US"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increased pressure and flow resulting from the deposition of a large amount of energy in a small, very </a:t>
            </a:r>
            <a:r>
              <a:rPr lang="en-US" sz="2400" dirty="0" err="1">
                <a:latin typeface="Times New Roman" pitchFamily="18" charset="0"/>
                <a:cs typeface="Times New Roman" pitchFamily="18" charset="0"/>
              </a:rPr>
              <a:t>localised</a:t>
            </a:r>
            <a:r>
              <a:rPr lang="en-US" sz="2400" dirty="0">
                <a:latin typeface="Times New Roman" pitchFamily="18" charset="0"/>
                <a:cs typeface="Times New Roman" pitchFamily="18" charset="0"/>
              </a:rPr>
              <a:t> volume</a:t>
            </a:r>
            <a:r>
              <a:rPr lang="en-US"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r>
              <a:rPr lang="sr-Latn-RS" sz="2400" b="1" dirty="0" smtClean="0">
                <a:latin typeface="Times New Roman" pitchFamily="18" charset="0"/>
                <a:cs typeface="Times New Roman" pitchFamily="18" charset="0"/>
              </a:rPr>
              <a:t>A</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blast wave is an area of pressure expanding supersonically outward from an explosive core</a:t>
            </a:r>
            <a:r>
              <a:rPr lang="en-US" sz="2400" dirty="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The </a:t>
            </a:r>
            <a:r>
              <a:rPr lang="en-US" sz="2400" b="1" dirty="0">
                <a:latin typeface="Times New Roman" pitchFamily="18" charset="0"/>
                <a:cs typeface="Times New Roman" pitchFamily="18" charset="0"/>
              </a:rPr>
              <a:t>blast wave is followed by a blast wind of negative gauge pressure</a:t>
            </a:r>
            <a:r>
              <a:rPr lang="en-US" sz="2400" dirty="0">
                <a:latin typeface="Times New Roman" pitchFamily="18" charset="0"/>
                <a:cs typeface="Times New Roman" pitchFamily="18" charset="0"/>
              </a:rPr>
              <a:t>, which sucks items back in towards the center. </a:t>
            </a:r>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blast wave is harmful especially when one is very close to the center or at a location of constructive interference. </a:t>
            </a:r>
            <a:endParaRPr lang="sr-Latn-R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7623805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blast inju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609600"/>
            <a:ext cx="7500587"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9242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latin typeface="Times New Roman" pitchFamily="18" charset="0"/>
                <a:cs typeface="Times New Roman" pitchFamily="18" charset="0"/>
              </a:rPr>
              <a:t>Types of blast syndrome</a:t>
            </a:r>
            <a:endParaRPr lang="en-US" sz="44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pPr marL="114300" indent="0">
              <a:buNone/>
            </a:pPr>
            <a:r>
              <a:rPr lang="sr-Latn-RS" sz="2800" dirty="0" smtClean="0">
                <a:latin typeface="Times New Roman" pitchFamily="18" charset="0"/>
                <a:cs typeface="Times New Roman" pitchFamily="18" charset="0"/>
              </a:rPr>
              <a:t>D</a:t>
            </a:r>
            <a:r>
              <a:rPr lang="en-US" sz="2800" dirty="0" err="1" smtClean="0">
                <a:latin typeface="Times New Roman" pitchFamily="18" charset="0"/>
                <a:cs typeface="Times New Roman" pitchFamily="18" charset="0"/>
              </a:rPr>
              <a:t>epending</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on the medium through which the </a:t>
            </a:r>
            <a:r>
              <a:rPr lang="sr-Latn-RS" sz="2800" dirty="0">
                <a:latin typeface="Times New Roman" pitchFamily="18" charset="0"/>
                <a:cs typeface="Times New Roman" pitchFamily="18" charset="0"/>
              </a:rPr>
              <a:t>blust</a:t>
            </a:r>
            <a:r>
              <a:rPr lang="en-US" sz="2800" dirty="0">
                <a:latin typeface="Times New Roman" pitchFamily="18" charset="0"/>
                <a:cs typeface="Times New Roman" pitchFamily="18" charset="0"/>
              </a:rPr>
              <a:t> wave </a:t>
            </a:r>
            <a:r>
              <a:rPr lang="en-US" sz="2800" dirty="0" smtClean="0">
                <a:latin typeface="Times New Roman" pitchFamily="18" charset="0"/>
                <a:cs typeface="Times New Roman" pitchFamily="18" charset="0"/>
              </a:rPr>
              <a:t>propagates</a:t>
            </a:r>
            <a:r>
              <a:rPr lang="sr-Latn-RS" sz="2800" dirty="0">
                <a:latin typeface="Times New Roman" pitchFamily="18" charset="0"/>
                <a:cs typeface="Times New Roman" pitchFamily="18" charset="0"/>
              </a:rPr>
              <a:t>, we </a:t>
            </a:r>
            <a:r>
              <a:rPr lang="sr-Latn-RS" sz="2800" dirty="0" smtClean="0">
                <a:latin typeface="Times New Roman" pitchFamily="18" charset="0"/>
                <a:cs typeface="Times New Roman" pitchFamily="18" charset="0"/>
              </a:rPr>
              <a:t>distinguish:</a:t>
            </a: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Air</a:t>
            </a:r>
            <a:r>
              <a:rPr lang="en-US" sz="2800" dirty="0">
                <a:latin typeface="Times New Roman" pitchFamily="18" charset="0"/>
                <a:cs typeface="Times New Roman" pitchFamily="18" charset="0"/>
              </a:rPr>
              <a:t> blast syndrome</a:t>
            </a:r>
          </a:p>
          <a:p>
            <a:r>
              <a:rPr lang="en-US" sz="2800" dirty="0" smtClean="0">
                <a:latin typeface="Times New Roman" pitchFamily="18" charset="0"/>
                <a:cs typeface="Times New Roman" pitchFamily="18" charset="0"/>
              </a:rPr>
              <a:t>Aquatic</a:t>
            </a:r>
            <a:r>
              <a:rPr lang="sr-Latn-R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blast syndrome</a:t>
            </a:r>
          </a:p>
          <a:p>
            <a:r>
              <a:rPr lang="en-US" sz="2800" dirty="0">
                <a:latin typeface="Times New Roman" pitchFamily="18" charset="0"/>
                <a:cs typeface="Times New Roman" pitchFamily="18" charset="0"/>
              </a:rPr>
              <a:t>Solid blast syndrome</a:t>
            </a:r>
          </a:p>
          <a:p>
            <a:pPr marL="114300" indent="0">
              <a:buNone/>
            </a:pPr>
            <a:endParaRPr lang="en-US" sz="2800" dirty="0">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3713018"/>
            <a:ext cx="38862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12980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latin typeface="Times New Roman" pitchFamily="18" charset="0"/>
                <a:cs typeface="Times New Roman" pitchFamily="18" charset="0"/>
              </a:rPr>
              <a:t>Blast syndrome</a:t>
            </a:r>
            <a:endParaRPr lang="en-US" dirty="0"/>
          </a:p>
        </p:txBody>
      </p:sp>
      <p:sp>
        <p:nvSpPr>
          <p:cNvPr id="3" name="Text Placeholder 2"/>
          <p:cNvSpPr>
            <a:spLocks noGrp="1"/>
          </p:cNvSpPr>
          <p:nvPr>
            <p:ph type="body" idx="1"/>
          </p:nvPr>
        </p:nvSpPr>
        <p:spPr/>
        <p:txBody>
          <a:bodyPr>
            <a:normAutofit/>
          </a:bodyPr>
          <a:lstStyle/>
          <a:p>
            <a:r>
              <a:rPr lang="en-US" sz="2800" dirty="0">
                <a:latin typeface="Times New Roman" pitchFamily="18" charset="0"/>
                <a:cs typeface="Times New Roman" pitchFamily="18" charset="0"/>
              </a:rPr>
              <a:t>damage to the body is caused by a sudden increase in pressure near the </a:t>
            </a:r>
            <a:r>
              <a:rPr lang="en-US" sz="2800" dirty="0" smtClean="0">
                <a:latin typeface="Times New Roman" pitchFamily="18" charset="0"/>
                <a:cs typeface="Times New Roman" pitchFamily="18" charset="0"/>
              </a:rPr>
              <a:t>explosion:</a:t>
            </a:r>
          </a:p>
          <a:p>
            <a:pPr marL="114300" indent="0">
              <a:buNone/>
            </a:pPr>
            <a:r>
              <a:rPr lang="en-US" sz="2800" dirty="0">
                <a:latin typeface="Times New Roman" pitchFamily="18" charset="0"/>
                <a:cs typeface="Times New Roman" pitchFamily="18" charset="0"/>
              </a:rPr>
              <a:t>1. damage to the </a:t>
            </a:r>
            <a:r>
              <a:rPr lang="en-US" sz="2800" b="1" dirty="0">
                <a:latin typeface="Times New Roman" pitchFamily="18" charset="0"/>
                <a:cs typeface="Times New Roman" pitchFamily="18" charset="0"/>
              </a:rPr>
              <a:t>respiratory and central nervous </a:t>
            </a:r>
            <a:r>
              <a:rPr lang="en-US" sz="2800" b="1" dirty="0" smtClean="0">
                <a:latin typeface="Times New Roman" pitchFamily="18" charset="0"/>
                <a:cs typeface="Times New Roman" pitchFamily="18" charset="0"/>
              </a:rPr>
              <a:t>system</a:t>
            </a:r>
            <a:r>
              <a:rPr lang="en-US" sz="2800" dirty="0" smtClean="0">
                <a:latin typeface="Times New Roman" pitchFamily="18" charset="0"/>
                <a:cs typeface="Times New Roman" pitchFamily="18" charset="0"/>
              </a:rPr>
              <a:t> in </a:t>
            </a:r>
            <a:r>
              <a:rPr lang="en-US" sz="2800" i="1" dirty="0" smtClean="0">
                <a:latin typeface="Times New Roman" pitchFamily="18" charset="0"/>
                <a:cs typeface="Times New Roman" pitchFamily="18" charset="0"/>
              </a:rPr>
              <a:t>air blast syndrome</a:t>
            </a:r>
          </a:p>
          <a:p>
            <a:pPr marL="114300" indent="0">
              <a:buNone/>
            </a:pPr>
            <a:r>
              <a:rPr lang="en-US" sz="2800" dirty="0">
                <a:latin typeface="Times New Roman" pitchFamily="18" charset="0"/>
                <a:cs typeface="Times New Roman" pitchFamily="18" charset="0"/>
              </a:rPr>
              <a:t>2. damage to the </a:t>
            </a:r>
            <a:r>
              <a:rPr lang="en-US" sz="2800" b="1" dirty="0" smtClean="0">
                <a:latin typeface="Times New Roman" pitchFamily="18" charset="0"/>
                <a:cs typeface="Times New Roman" pitchFamily="18" charset="0"/>
              </a:rPr>
              <a:t>intestinal system </a:t>
            </a:r>
            <a:r>
              <a:rPr lang="en-US" sz="2800" dirty="0" smtClean="0">
                <a:latin typeface="Times New Roman" pitchFamily="18" charset="0"/>
                <a:cs typeface="Times New Roman" pitchFamily="18" charset="0"/>
              </a:rPr>
              <a:t>in </a:t>
            </a:r>
            <a:r>
              <a:rPr lang="en-US" sz="2800" i="1" dirty="0" smtClean="0">
                <a:latin typeface="Times New Roman" pitchFamily="18" charset="0"/>
                <a:cs typeface="Times New Roman" pitchFamily="18" charset="0"/>
              </a:rPr>
              <a:t>aquatic blast syndrome</a:t>
            </a:r>
          </a:p>
          <a:p>
            <a:pPr marL="114300" indent="0">
              <a:buNone/>
            </a:pPr>
            <a:r>
              <a:rPr lang="en-US" sz="2800" dirty="0">
                <a:latin typeface="Times New Roman" pitchFamily="18" charset="0"/>
                <a:cs typeface="Times New Roman" pitchFamily="18" charset="0"/>
              </a:rPr>
              <a:t>3. damage to the </a:t>
            </a:r>
            <a:r>
              <a:rPr lang="en-US" sz="2800" b="1" dirty="0">
                <a:latin typeface="Times New Roman" pitchFamily="18" charset="0"/>
                <a:cs typeface="Times New Roman" pitchFamily="18" charset="0"/>
              </a:rPr>
              <a:t>bony </a:t>
            </a:r>
            <a:r>
              <a:rPr lang="en-US" sz="2800" b="1" dirty="0" smtClean="0">
                <a:latin typeface="Times New Roman" pitchFamily="18" charset="0"/>
                <a:cs typeface="Times New Roman" pitchFamily="18" charset="0"/>
              </a:rPr>
              <a:t>system </a:t>
            </a:r>
            <a:r>
              <a:rPr lang="en-US" sz="2800" dirty="0" smtClean="0">
                <a:latin typeface="Times New Roman" pitchFamily="18" charset="0"/>
                <a:cs typeface="Times New Roman" pitchFamily="18" charset="0"/>
              </a:rPr>
              <a:t>in </a:t>
            </a:r>
            <a:r>
              <a:rPr lang="en-US" sz="2800" i="1" dirty="0" smtClean="0">
                <a:latin typeface="Times New Roman" pitchFamily="18" charset="0"/>
                <a:cs typeface="Times New Roman" pitchFamily="18" charset="0"/>
              </a:rPr>
              <a:t>solid blast syndrome. </a:t>
            </a:r>
            <a:endParaRPr lang="en-US" sz="2800" i="1" dirty="0">
              <a:latin typeface="Times New Roman" pitchFamily="18" charset="0"/>
              <a:cs typeface="Times New Roman" pitchFamily="18" charset="0"/>
            </a:endParaRPr>
          </a:p>
        </p:txBody>
      </p:sp>
    </p:spTree>
    <p:extLst>
      <p:ext uri="{BB962C8B-B14F-4D97-AF65-F5344CB8AC3E}">
        <p14:creationId xmlns:p14="http://schemas.microsoft.com/office/powerpoint/2010/main" val="6531271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7620000" cy="1143000"/>
          </a:xfrm>
        </p:spPr>
        <p:txBody>
          <a:bodyPr/>
          <a:lstStyle/>
          <a:p>
            <a:pPr algn="ctr"/>
            <a:r>
              <a:rPr lang="en-US" sz="4400" dirty="0">
                <a:latin typeface="Times New Roman" pitchFamily="18" charset="0"/>
                <a:cs typeface="Times New Roman" pitchFamily="18" charset="0"/>
              </a:rPr>
              <a:t>Crush syndrome</a:t>
            </a:r>
            <a:br>
              <a:rPr lang="en-US" sz="4400" dirty="0">
                <a:latin typeface="Times New Roman" pitchFamily="18" charset="0"/>
                <a:cs typeface="Times New Roman" pitchFamily="18" charset="0"/>
              </a:rPr>
            </a:br>
            <a:endParaRPr lang="en-US" sz="4400" dirty="0"/>
          </a:p>
        </p:txBody>
      </p:sp>
      <p:sp>
        <p:nvSpPr>
          <p:cNvPr id="3" name="Text Placeholder 2"/>
          <p:cNvSpPr>
            <a:spLocks noGrp="1"/>
          </p:cNvSpPr>
          <p:nvPr>
            <p:ph type="body" idx="1"/>
          </p:nvPr>
        </p:nvSpPr>
        <p:spPr/>
        <p:txBody>
          <a:bodyPr>
            <a:normAutofit/>
          </a:bodyPr>
          <a:lstStyle/>
          <a:p>
            <a:r>
              <a:rPr lang="en-US" sz="2400" dirty="0">
                <a:latin typeface="Times New Roman" pitchFamily="18" charset="0"/>
                <a:cs typeface="Times New Roman" pitchFamily="18" charset="0"/>
              </a:rPr>
              <a:t>a form of general mechanical injury that occurs </a:t>
            </a:r>
            <a:r>
              <a:rPr lang="en-US" sz="2400" b="1" dirty="0">
                <a:latin typeface="Times New Roman" pitchFamily="18" charset="0"/>
                <a:cs typeface="Times New Roman" pitchFamily="18" charset="0"/>
              </a:rPr>
              <a:t>after the excavation of humans </a:t>
            </a:r>
            <a:r>
              <a:rPr lang="en-US" sz="2400" dirty="0">
                <a:latin typeface="Times New Roman" pitchFamily="18" charset="0"/>
                <a:cs typeface="Times New Roman" pitchFamily="18" charset="0"/>
              </a:rPr>
              <a:t>(previously exposed to the </a:t>
            </a:r>
            <a:r>
              <a:rPr lang="en-US" sz="2400" b="1" dirty="0">
                <a:latin typeface="Times New Roman" pitchFamily="18" charset="0"/>
                <a:cs typeface="Times New Roman" pitchFamily="18" charset="0"/>
              </a:rPr>
              <a:t>compression of large muscle mass</a:t>
            </a:r>
            <a:r>
              <a:rPr lang="en-US" sz="2400" dirty="0">
                <a:latin typeface="Times New Roman" pitchFamily="18" charset="0"/>
                <a:cs typeface="Times New Roman" pitchFamily="18" charset="0"/>
              </a:rPr>
              <a:t>, usually in the </a:t>
            </a:r>
            <a:r>
              <a:rPr lang="en-US" sz="2400" dirty="0" smtClean="0">
                <a:latin typeface="Times New Roman" pitchFamily="18" charset="0"/>
                <a:cs typeface="Times New Roman" pitchFamily="18" charset="0"/>
              </a:rPr>
              <a:t>legs and </a:t>
            </a:r>
            <a:r>
              <a:rPr lang="en-US" sz="2400" dirty="0">
                <a:latin typeface="Times New Roman" pitchFamily="18" charset="0"/>
                <a:cs typeface="Times New Roman" pitchFamily="18" charset="0"/>
              </a:rPr>
              <a:t>pelvis</a:t>
            </a:r>
            <a:r>
              <a:rPr lang="en-US" sz="2400" dirty="0" smtClean="0">
                <a:latin typeface="Times New Roman" pitchFamily="18" charset="0"/>
                <a:cs typeface="Times New Roman" pitchFamily="18" charset="0"/>
              </a:rPr>
              <a:t>).</a:t>
            </a:r>
          </a:p>
          <a:p>
            <a:r>
              <a:rPr lang="en-US" sz="2400" dirty="0">
                <a:latin typeface="Times New Roman" pitchFamily="18" charset="0"/>
                <a:cs typeface="Times New Roman" pitchFamily="18" charset="0"/>
              </a:rPr>
              <a:t>backfilling areas of the body with </a:t>
            </a:r>
            <a:r>
              <a:rPr lang="en-US" sz="2400" b="1" dirty="0">
                <a:latin typeface="Times New Roman" pitchFamily="18" charset="0"/>
                <a:cs typeface="Times New Roman" pitchFamily="18" charset="0"/>
              </a:rPr>
              <a:t>a large muscle mass (the region of the pelvis and </a:t>
            </a:r>
            <a:r>
              <a:rPr lang="en-US" sz="2400" b="1" dirty="0" smtClean="0">
                <a:latin typeface="Times New Roman" pitchFamily="18" charset="0"/>
                <a:cs typeface="Times New Roman" pitchFamily="18" charset="0"/>
              </a:rPr>
              <a:t>legs)</a:t>
            </a:r>
            <a:r>
              <a:rPr lang="en-US" sz="2400"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resulting in formation of fractures and </a:t>
            </a:r>
            <a:r>
              <a:rPr lang="en-US" sz="2400" dirty="0" smtClean="0">
                <a:latin typeface="Times New Roman" pitchFamily="18" charset="0"/>
                <a:cs typeface="Times New Roman" pitchFamily="18" charset="0"/>
              </a:rPr>
              <a:t>dislocations, pressure and rupture </a:t>
            </a:r>
            <a:r>
              <a:rPr lang="en-US" sz="2400" dirty="0">
                <a:latin typeface="Times New Roman" pitchFamily="18" charset="0"/>
                <a:cs typeface="Times New Roman" pitchFamily="18" charset="0"/>
              </a:rPr>
              <a:t>of blood </a:t>
            </a:r>
            <a:r>
              <a:rPr lang="en-US" sz="2400" dirty="0" smtClean="0">
                <a:latin typeface="Times New Roman" pitchFamily="18" charset="0"/>
                <a:cs typeface="Times New Roman" pitchFamily="18" charset="0"/>
              </a:rPr>
              <a:t>vessels and hematoma formation.</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0626250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a:latin typeface="Times New Roman" pitchFamily="18" charset="0"/>
                <a:cs typeface="Times New Roman" pitchFamily="18" charset="0"/>
              </a:rPr>
              <a:t>Pathophysiology</a:t>
            </a:r>
            <a:br>
              <a:rPr lang="en-US" sz="3600" b="1" dirty="0">
                <a:latin typeface="Times New Roman" pitchFamily="18" charset="0"/>
                <a:cs typeface="Times New Roman" pitchFamily="18" charset="0"/>
              </a:rPr>
            </a:b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r>
              <a:rPr lang="en-US" sz="2400" dirty="0">
                <a:latin typeface="Times New Roman" pitchFamily="18" charset="0"/>
                <a:cs typeface="Times New Roman" pitchFamily="18" charset="0"/>
              </a:rPr>
              <a:t>Crush injury can follow prolonged continuous pressure on muscle tissue. </a:t>
            </a:r>
            <a:endParaRPr lang="sr-Latn-RS" sz="2400" dirty="0" smtClean="0">
              <a:latin typeface="Times New Roman" pitchFamily="18" charset="0"/>
              <a:cs typeface="Times New Roman" pitchFamily="18" charset="0"/>
            </a:endParaRPr>
          </a:p>
          <a:p>
            <a:r>
              <a:rPr lang="en-US" sz="2400" b="1" dirty="0" err="1" smtClean="0">
                <a:latin typeface="Times New Roman" pitchFamily="18" charset="0"/>
                <a:cs typeface="Times New Roman" pitchFamily="18" charset="0"/>
              </a:rPr>
              <a:t>Ischaemia</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reperfusion </a:t>
            </a:r>
            <a:r>
              <a:rPr lang="en-US" sz="2400" dirty="0">
                <a:latin typeface="Times New Roman" pitchFamily="18" charset="0"/>
                <a:cs typeface="Times New Roman" pitchFamily="18" charset="0"/>
              </a:rPr>
              <a:t>(when the pressure is released from the crushed limb) is the main mechanism of </a:t>
            </a:r>
            <a:r>
              <a:rPr lang="en-US" sz="2400" dirty="0">
                <a:solidFill>
                  <a:srgbClr val="FF0000"/>
                </a:solidFill>
                <a:latin typeface="Times New Roman" pitchFamily="18" charset="0"/>
                <a:cs typeface="Times New Roman" pitchFamily="18" charset="0"/>
              </a:rPr>
              <a:t>muscle injury </a:t>
            </a:r>
            <a:r>
              <a:rPr lang="en-US" sz="2400" dirty="0">
                <a:latin typeface="Times New Roman" pitchFamily="18" charset="0"/>
                <a:cs typeface="Times New Roman" pitchFamily="18" charset="0"/>
              </a:rPr>
              <a:t>in crush syndrome. There </a:t>
            </a:r>
            <a:r>
              <a:rPr lang="en-US" sz="2400" dirty="0" smtClean="0">
                <a:latin typeface="Times New Roman" pitchFamily="18" charset="0"/>
                <a:cs typeface="Times New Roman" pitchFamily="18" charset="0"/>
              </a:rPr>
              <a:t>is a </a:t>
            </a:r>
            <a:r>
              <a:rPr lang="en-US" sz="2400" dirty="0">
                <a:latin typeface="Times New Roman" pitchFamily="18" charset="0"/>
                <a:cs typeface="Times New Roman" pitchFamily="18" charset="0"/>
              </a:rPr>
              <a:t>traumatic </a:t>
            </a:r>
            <a:r>
              <a:rPr lang="en-US" sz="2400" dirty="0" err="1">
                <a:latin typeface="Times New Roman" pitchFamily="18" charset="0"/>
                <a:cs typeface="Times New Roman" pitchFamily="18" charset="0"/>
              </a:rPr>
              <a:t>rhabdomyolysis</a:t>
            </a:r>
            <a:r>
              <a:rPr lang="en-US" sz="2400" dirty="0">
                <a:latin typeface="Times New Roman" pitchFamily="18" charset="0"/>
                <a:cs typeface="Times New Roman" pitchFamily="18" charset="0"/>
              </a:rPr>
              <a:t>.</a:t>
            </a:r>
          </a:p>
          <a:p>
            <a:r>
              <a:rPr lang="en-US" sz="2400" b="1" dirty="0">
                <a:latin typeface="Times New Roman" pitchFamily="18" charset="0"/>
                <a:cs typeface="Times New Roman" pitchFamily="18" charset="0"/>
              </a:rPr>
              <a:t>Muscle injury </a:t>
            </a:r>
            <a:r>
              <a:rPr lang="en-US" sz="2400" dirty="0">
                <a:latin typeface="Times New Roman" pitchFamily="18" charset="0"/>
                <a:cs typeface="Times New Roman" pitchFamily="18" charset="0"/>
              </a:rPr>
              <a:t>causes large quantities of </a:t>
            </a:r>
            <a:r>
              <a:rPr lang="en-US" sz="2400" dirty="0">
                <a:solidFill>
                  <a:srgbClr val="FF0000"/>
                </a:solidFill>
                <a:latin typeface="Times New Roman" pitchFamily="18" charset="0"/>
                <a:cs typeface="Times New Roman" pitchFamily="18" charset="0"/>
              </a:rPr>
              <a:t>potassium, phosphate, myoglobin, </a:t>
            </a:r>
            <a:r>
              <a:rPr lang="en-US" sz="2400" dirty="0" err="1">
                <a:solidFill>
                  <a:srgbClr val="FF0000"/>
                </a:solidFill>
                <a:latin typeface="Times New Roman" pitchFamily="18" charset="0"/>
                <a:cs typeface="Times New Roman" pitchFamily="18" charset="0"/>
              </a:rPr>
              <a:t>creatine</a:t>
            </a:r>
            <a:r>
              <a:rPr lang="en-US" sz="2400" dirty="0">
                <a:solidFill>
                  <a:srgbClr val="FF0000"/>
                </a:solidFill>
                <a:latin typeface="Times New Roman" pitchFamily="18" charset="0"/>
                <a:cs typeface="Times New Roman" pitchFamily="18" charset="0"/>
              </a:rPr>
              <a:t> kinase and </a:t>
            </a:r>
            <a:r>
              <a:rPr lang="en-US" sz="2400" dirty="0" err="1">
                <a:solidFill>
                  <a:srgbClr val="FF0000"/>
                </a:solidFill>
                <a:latin typeface="Times New Roman" pitchFamily="18" charset="0"/>
                <a:cs typeface="Times New Roman" pitchFamily="18" charset="0"/>
              </a:rPr>
              <a:t>urate</a:t>
            </a:r>
            <a:r>
              <a:rPr lang="en-US" sz="2400" dirty="0">
                <a:solidFill>
                  <a:srgbClr val="FF0000"/>
                </a:solidFill>
                <a:latin typeface="Times New Roman" pitchFamily="18" charset="0"/>
                <a:cs typeface="Times New Roman" pitchFamily="18" charset="0"/>
              </a:rPr>
              <a:t> </a:t>
            </a:r>
            <a:r>
              <a:rPr lang="en-US" sz="2400" dirty="0">
                <a:latin typeface="Times New Roman" pitchFamily="18" charset="0"/>
                <a:cs typeface="Times New Roman" pitchFamily="18" charset="0"/>
              </a:rPr>
              <a:t>to leak into the circulation.</a:t>
            </a:r>
          </a:p>
          <a:p>
            <a:endParaRPr lang="en-US" dirty="0"/>
          </a:p>
        </p:txBody>
      </p:sp>
    </p:spTree>
    <p:extLst>
      <p:ext uri="{BB962C8B-B14F-4D97-AF65-F5344CB8AC3E}">
        <p14:creationId xmlns:p14="http://schemas.microsoft.com/office/powerpoint/2010/main" val="33787604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a:latin typeface="Times New Roman" pitchFamily="18" charset="0"/>
                <a:cs typeface="Times New Roman" pitchFamily="18" charset="0"/>
              </a:rPr>
              <a:t>Pathophysiology</a:t>
            </a:r>
            <a:endParaRPr lang="en-US" sz="3600" dirty="0"/>
          </a:p>
        </p:txBody>
      </p:sp>
      <p:sp>
        <p:nvSpPr>
          <p:cNvPr id="3" name="Text Placeholder 2"/>
          <p:cNvSpPr>
            <a:spLocks noGrp="1"/>
          </p:cNvSpPr>
          <p:nvPr>
            <p:ph type="body" idx="1"/>
          </p:nvPr>
        </p:nvSpPr>
        <p:spPr/>
        <p:txBody>
          <a:bodyPr>
            <a:normAutofit/>
          </a:bodyPr>
          <a:lstStyle/>
          <a:p>
            <a:r>
              <a:rPr lang="en-US" sz="2400" dirty="0">
                <a:latin typeface="Times New Roman" pitchFamily="18" charset="0"/>
                <a:cs typeface="Times New Roman" pitchFamily="18" charset="0"/>
              </a:rPr>
              <a:t>Myoglobin levels in the plasma are normally very low. </a:t>
            </a:r>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If </a:t>
            </a:r>
            <a:r>
              <a:rPr lang="en-US" sz="2400" dirty="0">
                <a:latin typeface="Times New Roman" pitchFamily="18" charset="0"/>
                <a:cs typeface="Times New Roman" pitchFamily="18" charset="0"/>
              </a:rPr>
              <a:t>a significant amount of skeletal muscle is damaged (&gt;100 g</a:t>
            </a:r>
            <a:r>
              <a:rPr lang="en-US" sz="2400" dirty="0" smtClean="0">
                <a:latin typeface="Times New Roman" pitchFamily="18" charset="0"/>
                <a:cs typeface="Times New Roman" pitchFamily="18" charset="0"/>
              </a:rPr>
              <a:t>),</a:t>
            </a:r>
            <a:r>
              <a:rPr lang="sr-Cyrl-R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excess </a:t>
            </a:r>
            <a:r>
              <a:rPr lang="en-US" sz="2400" b="1" dirty="0">
                <a:latin typeface="Times New Roman" pitchFamily="18" charset="0"/>
                <a:cs typeface="Times New Roman" pitchFamily="18" charset="0"/>
              </a:rPr>
              <a:t>myoglobin </a:t>
            </a:r>
            <a:r>
              <a:rPr lang="en-US" sz="2400" dirty="0">
                <a:latin typeface="Times New Roman" pitchFamily="18" charset="0"/>
                <a:cs typeface="Times New Roman" pitchFamily="18" charset="0"/>
              </a:rPr>
              <a:t>is filtered by the kidneys and can cause </a:t>
            </a:r>
            <a:r>
              <a:rPr lang="en-US" sz="2400" dirty="0">
                <a:solidFill>
                  <a:srgbClr val="FF0000"/>
                </a:solidFill>
                <a:latin typeface="Times New Roman" pitchFamily="18" charset="0"/>
                <a:cs typeface="Times New Roman" pitchFamily="18" charset="0"/>
              </a:rPr>
              <a:t>renal tubular obstruction </a:t>
            </a:r>
            <a:r>
              <a:rPr lang="en-US" sz="2400" dirty="0">
                <a:latin typeface="Times New Roman" pitchFamily="18" charset="0"/>
                <a:cs typeface="Times New Roman" pitchFamily="18" charset="0"/>
              </a:rPr>
              <a:t>and renal damage: the excess myoglobin is nephrotoxic.</a:t>
            </a:r>
          </a:p>
          <a:p>
            <a:r>
              <a:rPr lang="en-US" sz="2400" b="1" dirty="0">
                <a:latin typeface="Times New Roman" pitchFamily="18" charset="0"/>
                <a:cs typeface="Times New Roman" pitchFamily="18" charset="0"/>
              </a:rPr>
              <a:t>Intravascular volume depletion and renal </a:t>
            </a:r>
            <a:r>
              <a:rPr lang="en-US" sz="2400" b="1" dirty="0" err="1">
                <a:latin typeface="Times New Roman" pitchFamily="18" charset="0"/>
                <a:cs typeface="Times New Roman" pitchFamily="18" charset="0"/>
              </a:rPr>
              <a:t>hypoperfusion</a:t>
            </a:r>
            <a:r>
              <a:rPr lang="en-US" sz="2400" b="1" dirty="0">
                <a:latin typeface="Times New Roman" pitchFamily="18" charset="0"/>
                <a:cs typeface="Times New Roman" pitchFamily="18" charset="0"/>
              </a:rPr>
              <a:t>, combined with </a:t>
            </a:r>
            <a:r>
              <a:rPr lang="en-US" sz="2400" b="1" dirty="0" err="1" smtClean="0">
                <a:latin typeface="Times New Roman" pitchFamily="18" charset="0"/>
                <a:cs typeface="Times New Roman" pitchFamily="18" charset="0"/>
              </a:rPr>
              <a:t>myoglobinuria</a:t>
            </a:r>
            <a:r>
              <a:rPr lang="en-US" sz="2400" b="1" dirty="0" smtClean="0">
                <a:latin typeface="Times New Roman" pitchFamily="18" charset="0"/>
                <a:cs typeface="Times New Roman" pitchFamily="18" charset="0"/>
              </a:rPr>
              <a:t>,</a:t>
            </a:r>
            <a:r>
              <a:rPr lang="sr-Cyrl-RS"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result </a:t>
            </a:r>
            <a:r>
              <a:rPr lang="en-US" sz="2400" b="1" dirty="0">
                <a:latin typeface="Times New Roman" pitchFamily="18" charset="0"/>
                <a:cs typeface="Times New Roman" pitchFamily="18" charset="0"/>
              </a:rPr>
              <a:t>in renal dysfunction.</a:t>
            </a:r>
          </a:p>
        </p:txBody>
      </p:sp>
    </p:spTree>
    <p:extLst>
      <p:ext uri="{BB962C8B-B14F-4D97-AF65-F5344CB8AC3E}">
        <p14:creationId xmlns:p14="http://schemas.microsoft.com/office/powerpoint/2010/main" val="41988877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latin typeface="Times New Roman" pitchFamily="18" charset="0"/>
                <a:cs typeface="Times New Roman" pitchFamily="18" charset="0"/>
              </a:rPr>
              <a:t>Crush syndrome is </a:t>
            </a:r>
            <a:r>
              <a:rPr lang="en-US" sz="3600" dirty="0" err="1" smtClean="0">
                <a:latin typeface="Times New Roman" pitchFamily="18" charset="0"/>
                <a:cs typeface="Times New Roman" pitchFamily="18" charset="0"/>
              </a:rPr>
              <a:t>characterised</a:t>
            </a:r>
            <a:r>
              <a:rPr lang="sr-Latn-RS" sz="3600" dirty="0" smtClean="0">
                <a:latin typeface="Times New Roman" pitchFamily="18" charset="0"/>
                <a:cs typeface="Times New Roman" pitchFamily="18" charset="0"/>
              </a:rPr>
              <a:t> by:</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r>
              <a:rPr lang="en-US" sz="2400" b="1" dirty="0" err="1" smtClean="0">
                <a:latin typeface="Times New Roman" pitchFamily="18" charset="0"/>
                <a:cs typeface="Times New Roman" pitchFamily="18" charset="0"/>
              </a:rPr>
              <a:t>Hypovolaemic</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shock</a:t>
            </a:r>
            <a:r>
              <a:rPr lang="en-US" sz="2400" dirty="0">
                <a:latin typeface="Times New Roman" pitchFamily="18" charset="0"/>
                <a:cs typeface="Times New Roman" pitchFamily="18" charset="0"/>
              </a:rPr>
              <a:t> (due to sequestration of water in the injured muscle cells</a:t>
            </a:r>
            <a:r>
              <a:rPr lang="en-US"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r>
              <a:rPr lang="en-US" sz="2400" b="1" dirty="0">
                <a:latin typeface="Times New Roman" pitchFamily="18" charset="0"/>
                <a:cs typeface="Times New Roman" pitchFamily="18" charset="0"/>
              </a:rPr>
              <a:t>Compartment </a:t>
            </a:r>
            <a:r>
              <a:rPr lang="en-US" sz="2400" b="1" dirty="0" smtClean="0">
                <a:latin typeface="Times New Roman" pitchFamily="18" charset="0"/>
                <a:cs typeface="Times New Roman" pitchFamily="18" charset="0"/>
              </a:rPr>
              <a:t>Syndrome</a:t>
            </a:r>
            <a:endParaRPr lang="en-US" sz="2400" b="1" dirty="0">
              <a:latin typeface="Times New Roman" pitchFamily="18" charset="0"/>
              <a:cs typeface="Times New Roman" pitchFamily="18" charset="0"/>
            </a:endParaRPr>
          </a:p>
          <a:p>
            <a:r>
              <a:rPr lang="en-US" sz="2400" b="1" dirty="0">
                <a:latin typeface="Times New Roman" pitchFamily="18" charset="0"/>
                <a:cs typeface="Times New Roman" pitchFamily="18" charset="0"/>
              </a:rPr>
              <a:t>Hyperkalaemia</a:t>
            </a:r>
            <a:r>
              <a:rPr lang="en-US" sz="2400" dirty="0">
                <a:latin typeface="Times New Roman" pitchFamily="18" charset="0"/>
                <a:cs typeface="Times New Roman" pitchFamily="18" charset="0"/>
              </a:rPr>
              <a:t> (release of cellular potassium by the injured muscle cells</a:t>
            </a:r>
            <a:r>
              <a:rPr lang="en-US"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pPr marL="114300" indent="0">
              <a:buNone/>
            </a:pPr>
            <a:r>
              <a:rPr lang="en-US" sz="2400" dirty="0">
                <a:latin typeface="Times New Roman" pitchFamily="18" charset="0"/>
                <a:cs typeface="Times New Roman" pitchFamily="18" charset="0"/>
              </a:rPr>
              <a:t>This can also lead to:</a:t>
            </a:r>
          </a:p>
          <a:p>
            <a:r>
              <a:rPr lang="en-US" sz="2400" b="1" dirty="0">
                <a:latin typeface="Times New Roman" pitchFamily="18" charset="0"/>
                <a:cs typeface="Times New Roman" pitchFamily="18" charset="0"/>
              </a:rPr>
              <a:t>Metabolic acidosis</a:t>
            </a:r>
            <a:r>
              <a:rPr lang="en-US" sz="2400" dirty="0">
                <a:latin typeface="Times New Roman" pitchFamily="18" charset="0"/>
                <a:cs typeface="Times New Roman" pitchFamily="18" charset="0"/>
              </a:rPr>
              <a:t> (release of cellular phosphate and sulfate by the injured muscle cells).</a:t>
            </a:r>
          </a:p>
          <a:p>
            <a:r>
              <a:rPr lang="en-US" sz="2400" b="1" dirty="0">
                <a:latin typeface="Times New Roman" pitchFamily="18" charset="0"/>
                <a:cs typeface="Times New Roman" pitchFamily="18" charset="0"/>
              </a:rPr>
              <a:t>Acute kidney injury</a:t>
            </a:r>
            <a:r>
              <a:rPr lang="en-US" sz="2400" dirty="0">
                <a:latin typeface="Times New Roman" pitchFamily="18" charset="0"/>
                <a:cs typeface="Times New Roman" pitchFamily="18" charset="0"/>
              </a:rPr>
              <a:t>.</a:t>
            </a:r>
          </a:p>
        </p:txBody>
      </p:sp>
    </p:spTree>
    <p:extLst>
      <p:ext uri="{BB962C8B-B14F-4D97-AF65-F5344CB8AC3E}">
        <p14:creationId xmlns:p14="http://schemas.microsoft.com/office/powerpoint/2010/main" val="11566926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a:latin typeface="Times New Roman" pitchFamily="18" charset="0"/>
                <a:cs typeface="Times New Roman" pitchFamily="18" charset="0"/>
              </a:rPr>
              <a:t>Compartment Syndrome</a:t>
            </a:r>
            <a:br>
              <a:rPr lang="en-US" sz="3600" b="1" dirty="0">
                <a:latin typeface="Times New Roman" pitchFamily="18" charset="0"/>
                <a:cs typeface="Times New Roman" pitchFamily="18" charset="0"/>
              </a:rPr>
            </a:br>
            <a:endParaRPr lang="en-US" sz="3600" dirty="0"/>
          </a:p>
        </p:txBody>
      </p:sp>
      <p:sp>
        <p:nvSpPr>
          <p:cNvPr id="3" name="Text Placeholder 2"/>
          <p:cNvSpPr>
            <a:spLocks noGrp="1"/>
          </p:cNvSpPr>
          <p:nvPr>
            <p:ph type="body" idx="1"/>
          </p:nvPr>
        </p:nvSpPr>
        <p:spPr>
          <a:xfrm>
            <a:off x="457200" y="1447800"/>
            <a:ext cx="4800600" cy="4800600"/>
          </a:xfrm>
        </p:spPr>
        <p:txBody>
          <a:bodyPr>
            <a:normAutofit lnSpcReduction="10000"/>
          </a:bodyPr>
          <a:lstStyle/>
          <a:p>
            <a:r>
              <a:rPr lang="en-US" sz="2400" dirty="0">
                <a:latin typeface="Times New Roman" pitchFamily="18" charset="0"/>
                <a:cs typeface="Times New Roman" pitchFamily="18" charset="0"/>
              </a:rPr>
              <a:t>Compartments are groupings of muscles, nerves, and blood vessels in limb, surrounded in a </a:t>
            </a:r>
            <a:r>
              <a:rPr lang="en-US" sz="2400" dirty="0" smtClean="0">
                <a:latin typeface="Times New Roman" pitchFamily="18" charset="0"/>
                <a:cs typeface="Times New Roman" pitchFamily="18" charset="0"/>
              </a:rPr>
              <a:t>non-elastic </a:t>
            </a:r>
            <a:r>
              <a:rPr lang="en-US" sz="2400" dirty="0">
                <a:latin typeface="Times New Roman" pitchFamily="18" charset="0"/>
                <a:cs typeface="Times New Roman" pitchFamily="18" charset="0"/>
              </a:rPr>
              <a:t>membrane called a fascia.</a:t>
            </a:r>
          </a:p>
          <a:p>
            <a:r>
              <a:rPr lang="en-US" sz="2400" dirty="0">
                <a:latin typeface="Times New Roman" pitchFamily="18" charset="0"/>
                <a:cs typeface="Times New Roman" pitchFamily="18" charset="0"/>
              </a:rPr>
              <a:t>Compartment syndrome develops when swelling or bleeding occurs within a compartment.  Because the fascia does not stretch, this can cause increased pressure on the capillaries, nerves, and muscles in the compartment, restricting blood flow, oxygen perfusion and waste removal leading to tissue </a:t>
            </a:r>
            <a:r>
              <a:rPr lang="en-US" sz="2400" dirty="0" err="1">
                <a:latin typeface="Times New Roman" pitchFamily="18" charset="0"/>
                <a:cs typeface="Times New Roman" pitchFamily="18" charset="0"/>
              </a:rPr>
              <a:t>ischaemia</a:t>
            </a:r>
            <a:r>
              <a:rPr lang="en-US" sz="2400" dirty="0">
                <a:latin typeface="Times New Roman" pitchFamily="18" charset="0"/>
                <a:cs typeface="Times New Roman" pitchFamily="18" charset="0"/>
              </a:rPr>
              <a:t>.</a:t>
            </a:r>
          </a:p>
          <a:p>
            <a:endParaRPr lang="en-US" dirty="0"/>
          </a:p>
        </p:txBody>
      </p:sp>
      <p:pic>
        <p:nvPicPr>
          <p:cNvPr id="25602" name="Picture 2" descr="Original Source: NHS Choi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1676400"/>
            <a:ext cx="333375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8534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Pathogenesis of trauma</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a:bodyPr>
          <a:lstStyle/>
          <a:p>
            <a:r>
              <a:rPr lang="sr-Latn-RS" sz="2800" dirty="0" smtClean="0">
                <a:latin typeface="Times New Roman" pitchFamily="18" charset="0"/>
                <a:cs typeface="Times New Roman" pitchFamily="18" charset="0"/>
              </a:rPr>
              <a:t>U</a:t>
            </a:r>
            <a:r>
              <a:rPr lang="en-US" sz="2800" dirty="0" err="1" smtClean="0">
                <a:latin typeface="Times New Roman" pitchFamily="18" charset="0"/>
                <a:cs typeface="Times New Roman" pitchFamily="18" charset="0"/>
              </a:rPr>
              <a:t>nder</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the influence of mechanical force, there is a change in one or more dimensions of the body, its volume and shape, and we call this phenomenon </a:t>
            </a:r>
            <a:r>
              <a:rPr lang="en-US" sz="2800" b="1" dirty="0">
                <a:latin typeface="Times New Roman" pitchFamily="18" charset="0"/>
                <a:cs typeface="Times New Roman" pitchFamily="18" charset="0"/>
              </a:rPr>
              <a:t>deformation of the </a:t>
            </a:r>
            <a:r>
              <a:rPr lang="en-US" sz="2800" b="1" dirty="0" smtClean="0">
                <a:latin typeface="Times New Roman" pitchFamily="18" charset="0"/>
                <a:cs typeface="Times New Roman" pitchFamily="18" charset="0"/>
              </a:rPr>
              <a:t>body</a:t>
            </a:r>
            <a:endParaRPr lang="sr-Latn-RS" sz="2800" b="1"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It can be temporary (</a:t>
            </a:r>
            <a:r>
              <a:rPr lang="en-US" sz="2800" b="1" dirty="0" smtClean="0">
                <a:latin typeface="Times New Roman" pitchFamily="18" charset="0"/>
                <a:cs typeface="Times New Roman" pitchFamily="18" charset="0"/>
              </a:rPr>
              <a:t>elastic</a:t>
            </a: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and </a:t>
            </a:r>
            <a:r>
              <a:rPr lang="en-US" sz="2800" dirty="0" smtClean="0">
                <a:latin typeface="Times New Roman" pitchFamily="18" charset="0"/>
                <a:cs typeface="Times New Roman" pitchFamily="18" charset="0"/>
              </a:rPr>
              <a:t>permanent (</a:t>
            </a:r>
            <a:r>
              <a:rPr lang="en-US" sz="2800" b="1" dirty="0" smtClean="0">
                <a:latin typeface="Times New Roman" pitchFamily="18" charset="0"/>
                <a:cs typeface="Times New Roman" pitchFamily="18" charset="0"/>
              </a:rPr>
              <a:t>plastic</a:t>
            </a:r>
            <a:r>
              <a:rPr lang="en-US" sz="2800" dirty="0" smtClean="0">
                <a:latin typeface="Times New Roman" pitchFamily="18" charset="0"/>
                <a:cs typeface="Times New Roman" pitchFamily="18" charset="0"/>
              </a:rPr>
              <a:t>) body change</a:t>
            </a:r>
            <a:endParaRPr lang="sr-Latn-RS" sz="2800" dirty="0" smtClean="0">
              <a:latin typeface="Times New Roman" pitchFamily="18" charset="0"/>
              <a:cs typeface="Times New Roman" pitchFamily="18" charset="0"/>
            </a:endParaRPr>
          </a:p>
          <a:p>
            <a:r>
              <a:rPr lang="sr-Latn-RS" sz="2800" b="1" dirty="0" smtClean="0">
                <a:latin typeface="Times New Roman" pitchFamily="18" charset="0"/>
                <a:cs typeface="Times New Roman" pitchFamily="18" charset="0"/>
              </a:rPr>
              <a:t>Elastic body change</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the </a:t>
            </a:r>
            <a:r>
              <a:rPr lang="en-US" sz="2800" dirty="0">
                <a:latin typeface="Times New Roman" pitchFamily="18" charset="0"/>
                <a:cs typeface="Times New Roman" pitchFamily="18" charset="0"/>
              </a:rPr>
              <a:t>body returns to its original state after the end of the </a:t>
            </a:r>
            <a:r>
              <a:rPr lang="en-US" sz="2800" dirty="0" smtClean="0">
                <a:latin typeface="Times New Roman" pitchFamily="18" charset="0"/>
                <a:cs typeface="Times New Roman" pitchFamily="18" charset="0"/>
              </a:rPr>
              <a:t>force</a:t>
            </a:r>
            <a:endParaRPr lang="sr-Latn-RS" sz="2800" dirty="0" smtClean="0">
              <a:latin typeface="Times New Roman" pitchFamily="18" charset="0"/>
              <a:cs typeface="Times New Roman" pitchFamily="18" charset="0"/>
            </a:endParaRPr>
          </a:p>
          <a:p>
            <a:r>
              <a:rPr lang="sr-Latn-RS" sz="2800" b="1" dirty="0" smtClean="0">
                <a:latin typeface="Times New Roman" pitchFamily="18" charset="0"/>
                <a:cs typeface="Times New Roman" pitchFamily="18" charset="0"/>
              </a:rPr>
              <a:t>Plastic body change</a:t>
            </a:r>
            <a:r>
              <a:rPr lang="sr-Latn-R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the body remains permanently deformed, with changed dimensions, shape and volume even after the force has stopped</a:t>
            </a:r>
          </a:p>
        </p:txBody>
      </p:sp>
    </p:spTree>
    <p:extLst>
      <p:ext uri="{BB962C8B-B14F-4D97-AF65-F5344CB8AC3E}">
        <p14:creationId xmlns:p14="http://schemas.microsoft.com/office/powerpoint/2010/main" val="360995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dirty="0" smtClean="0">
                <a:latin typeface="Times New Roman" pitchFamily="18" charset="0"/>
                <a:cs typeface="Times New Roman" pitchFamily="18" charset="0"/>
              </a:rPr>
              <a:t>The diagnosis of </a:t>
            </a:r>
            <a:r>
              <a:rPr lang="en-US" sz="3600" dirty="0">
                <a:latin typeface="Times New Roman" pitchFamily="18" charset="0"/>
                <a:cs typeface="Times New Roman" pitchFamily="18" charset="0"/>
              </a:rPr>
              <a:t>Compartment Syndrome </a:t>
            </a:r>
          </a:p>
        </p:txBody>
      </p:sp>
      <p:sp>
        <p:nvSpPr>
          <p:cNvPr id="3" name="Text Placeholder 2"/>
          <p:cNvSpPr>
            <a:spLocks noGrp="1"/>
          </p:cNvSpPr>
          <p:nvPr>
            <p:ph type="body" idx="1"/>
          </p:nvPr>
        </p:nvSpPr>
        <p:spPr>
          <a:xfrm>
            <a:off x="457200" y="1600200"/>
            <a:ext cx="3810000" cy="4800600"/>
          </a:xfrm>
        </p:spPr>
        <p:txBody>
          <a:bodyPr/>
          <a:lstStyle/>
          <a:p>
            <a:pPr marL="114300" indent="0">
              <a:buNone/>
            </a:pPr>
            <a:r>
              <a:rPr lang="en-US" sz="2400" b="1" dirty="0" smtClean="0">
                <a:latin typeface="Times New Roman" pitchFamily="18" charset="0"/>
                <a:cs typeface="Times New Roman" pitchFamily="18" charset="0"/>
              </a:rPr>
              <a:t>P</a:t>
            </a:r>
            <a:r>
              <a:rPr lang="en-US" sz="2400" dirty="0" smtClean="0">
                <a:latin typeface="Times New Roman" pitchFamily="18" charset="0"/>
                <a:cs typeface="Times New Roman" pitchFamily="18" charset="0"/>
              </a:rPr>
              <a:t>ain</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en-US" sz="2400" b="1" dirty="0">
                <a:latin typeface="Times New Roman" pitchFamily="18" charset="0"/>
                <a:cs typeface="Times New Roman" pitchFamily="18" charset="0"/>
              </a:rPr>
              <a:t>P</a:t>
            </a:r>
            <a:r>
              <a:rPr lang="en-US" sz="2400" dirty="0">
                <a:latin typeface="Times New Roman" pitchFamily="18" charset="0"/>
                <a:cs typeface="Times New Roman" pitchFamily="18" charset="0"/>
              </a:rPr>
              <a:t>allor</a:t>
            </a:r>
            <a:br>
              <a:rPr lang="en-US" sz="2400" dirty="0">
                <a:latin typeface="Times New Roman" pitchFamily="18" charset="0"/>
                <a:cs typeface="Times New Roman" pitchFamily="18" charset="0"/>
              </a:rPr>
            </a:br>
            <a:r>
              <a:rPr lang="en-US" sz="2400" b="1" dirty="0" err="1">
                <a:latin typeface="Times New Roman" pitchFamily="18" charset="0"/>
                <a:cs typeface="Times New Roman" pitchFamily="18" charset="0"/>
              </a:rPr>
              <a:t>P</a:t>
            </a:r>
            <a:r>
              <a:rPr lang="en-US" sz="2400" dirty="0" err="1">
                <a:latin typeface="Times New Roman" pitchFamily="18" charset="0"/>
                <a:cs typeface="Times New Roman" pitchFamily="18" charset="0"/>
              </a:rPr>
              <a:t>aresthesia</a:t>
            </a:r>
            <a:r>
              <a:rPr lang="en-US" sz="2400" dirty="0">
                <a:latin typeface="Times New Roman" pitchFamily="18" charset="0"/>
                <a:cs typeface="Times New Roman" pitchFamily="18" charset="0"/>
              </a:rPr>
              <a:t> - numbness or tingling</a:t>
            </a:r>
            <a:br>
              <a:rPr lang="en-US" sz="2400" dirty="0">
                <a:latin typeface="Times New Roman" pitchFamily="18" charset="0"/>
                <a:cs typeface="Times New Roman" pitchFamily="18" charset="0"/>
              </a:rPr>
            </a:br>
            <a:r>
              <a:rPr lang="en-US" sz="2400" b="1" dirty="0" smtClean="0">
                <a:latin typeface="Times New Roman" pitchFamily="18" charset="0"/>
                <a:cs typeface="Times New Roman" pitchFamily="18" charset="0"/>
              </a:rPr>
              <a:t>P</a:t>
            </a:r>
            <a:r>
              <a:rPr lang="en-US" sz="2400" dirty="0" smtClean="0">
                <a:latin typeface="Times New Roman" pitchFamily="18" charset="0"/>
                <a:cs typeface="Times New Roman" pitchFamily="18" charset="0"/>
              </a:rPr>
              <a:t>ulse (absence of pulse)</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en-US" sz="2400" b="1" dirty="0">
                <a:latin typeface="Times New Roman" pitchFamily="18" charset="0"/>
                <a:cs typeface="Times New Roman" pitchFamily="18" charset="0"/>
              </a:rPr>
              <a:t>P</a:t>
            </a:r>
            <a:r>
              <a:rPr lang="en-US" sz="2400" dirty="0">
                <a:latin typeface="Times New Roman" pitchFamily="18" charset="0"/>
                <a:cs typeface="Times New Roman" pitchFamily="18" charset="0"/>
              </a:rPr>
              <a:t>aralysis</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a:t>
            </a:r>
            <a:r>
              <a:rPr lang="en-US" sz="2400" b="1" dirty="0" err="1">
                <a:latin typeface="Times New Roman" pitchFamily="18" charset="0"/>
                <a:cs typeface="Times New Roman" pitchFamily="18" charset="0"/>
              </a:rPr>
              <a:t>P</a:t>
            </a:r>
            <a:r>
              <a:rPr lang="en-US" sz="2400" dirty="0" err="1">
                <a:latin typeface="Times New Roman" pitchFamily="18" charset="0"/>
                <a:cs typeface="Times New Roman" pitchFamily="18" charset="0"/>
              </a:rPr>
              <a:t>oikilothermia</a:t>
            </a:r>
            <a:r>
              <a:rPr lang="en-US" sz="2400" dirty="0">
                <a:latin typeface="Times New Roman" pitchFamily="18" charset="0"/>
                <a:cs typeface="Times New Roman" pitchFamily="18" charset="0"/>
              </a:rPr>
              <a:t> – inability to regulate temperature i.e. different temperatures between the affected limb and non-affected limb)</a:t>
            </a:r>
          </a:p>
          <a:p>
            <a:endParaRPr lang="en-US" dirty="0"/>
          </a:p>
        </p:txBody>
      </p:sp>
      <p:pic>
        <p:nvPicPr>
          <p:cNvPr id="27650" name="Picture 2" descr="Amputation in crush syndrome: A case report - ScienceDir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676400"/>
            <a:ext cx="4019550" cy="4324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17985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latin typeface="Times New Roman" pitchFamily="18" charset="0"/>
                <a:cs typeface="Times New Roman" pitchFamily="18" charset="0"/>
              </a:rPr>
              <a:t>Physical etiological </a:t>
            </a:r>
            <a:r>
              <a:rPr lang="en-US" sz="3600" dirty="0" smtClean="0">
                <a:latin typeface="Times New Roman" pitchFamily="18" charset="0"/>
                <a:cs typeface="Times New Roman" pitchFamily="18" charset="0"/>
              </a:rPr>
              <a:t>factors:</a:t>
            </a:r>
            <a:r>
              <a:rPr lang="en-US" sz="3600" dirty="0">
                <a:latin typeface="Times New Roman" pitchFamily="18" charset="0"/>
                <a:cs typeface="Times New Roman" pitchFamily="18" charset="0"/>
              </a:rPr>
              <a:t/>
            </a:r>
            <a:br>
              <a:rPr lang="en-US" sz="3600" dirty="0">
                <a:latin typeface="Times New Roman" pitchFamily="18" charset="0"/>
                <a:cs typeface="Times New Roman" pitchFamily="18" charset="0"/>
              </a:rPr>
            </a:br>
            <a:r>
              <a:rPr lang="en-US" sz="3600" dirty="0" smtClean="0">
                <a:latin typeface="Times New Roman" pitchFamily="18" charset="0"/>
                <a:cs typeface="Times New Roman" pitchFamily="18" charset="0"/>
              </a:rPr>
              <a:t>thermal </a:t>
            </a:r>
            <a:r>
              <a:rPr lang="en-US" sz="3600" dirty="0">
                <a:latin typeface="Times New Roman" pitchFamily="18" charset="0"/>
                <a:cs typeface="Times New Roman" pitchFamily="18" charset="0"/>
              </a:rPr>
              <a:t>factors</a:t>
            </a:r>
            <a:endParaRPr lang="en-US" sz="3600" dirty="0"/>
          </a:p>
        </p:txBody>
      </p:sp>
    </p:spTree>
    <p:extLst>
      <p:ext uri="{BB962C8B-B14F-4D97-AF65-F5344CB8AC3E}">
        <p14:creationId xmlns:p14="http://schemas.microsoft.com/office/powerpoint/2010/main" val="14989680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620000" cy="1143000"/>
          </a:xfrm>
        </p:spPr>
        <p:txBody>
          <a:bodyPr/>
          <a:lstStyle/>
          <a:p>
            <a:pPr algn="ctr"/>
            <a:r>
              <a:rPr lang="en-US" sz="3200" dirty="0" smtClean="0">
                <a:latin typeface="Times New Roman" pitchFamily="18" charset="0"/>
                <a:cs typeface="Times New Roman" pitchFamily="18" charset="0"/>
              </a:rPr>
              <a:t>Physiology of thermoregulation</a:t>
            </a:r>
            <a:endParaRPr lang="en-US" sz="3200" dirty="0">
              <a:latin typeface="Times New Roman" pitchFamily="18" charset="0"/>
              <a:cs typeface="Times New Roman" pitchFamily="18" charset="0"/>
            </a:endParaRPr>
          </a:p>
        </p:txBody>
      </p:sp>
      <p:sp>
        <p:nvSpPr>
          <p:cNvPr id="3" name="Text Placeholder 2"/>
          <p:cNvSpPr>
            <a:spLocks noGrp="1"/>
          </p:cNvSpPr>
          <p:nvPr>
            <p:ph type="body" idx="1"/>
          </p:nvPr>
        </p:nvSpPr>
        <p:spPr>
          <a:xfrm>
            <a:off x="457200" y="1066800"/>
            <a:ext cx="7620000" cy="5562600"/>
          </a:xfrm>
        </p:spPr>
        <p:txBody>
          <a:bodyPr>
            <a:normAutofit/>
          </a:bodyPr>
          <a:lstStyle/>
          <a:p>
            <a:r>
              <a:rPr lang="en-US" sz="2400" b="1" dirty="0">
                <a:latin typeface="Times New Roman" pitchFamily="18" charset="0"/>
                <a:cs typeface="Times New Roman" pitchFamily="18" charset="0"/>
              </a:rPr>
              <a:t>Thermoregulation is the maintenance of physiologic core body temperature by balancing heat generation with heat loss</a:t>
            </a:r>
            <a:r>
              <a:rPr lang="en-US" sz="2400" dirty="0">
                <a:latin typeface="Times New Roman" pitchFamily="18" charset="0"/>
                <a:cs typeface="Times New Roman" pitchFamily="18" charset="0"/>
              </a:rPr>
              <a:t>. A healthy individual will have a core body temperature of </a:t>
            </a:r>
            <a:r>
              <a:rPr lang="en-US" sz="2400" dirty="0">
                <a:solidFill>
                  <a:srgbClr val="FF0000"/>
                </a:solidFill>
                <a:latin typeface="Times New Roman" pitchFamily="18" charset="0"/>
                <a:cs typeface="Times New Roman" pitchFamily="18" charset="0"/>
              </a:rPr>
              <a:t>37 </a:t>
            </a:r>
            <a:r>
              <a:rPr lang="en-US" sz="2400" dirty="0" smtClean="0">
                <a:solidFill>
                  <a:srgbClr val="FF0000"/>
                </a:solidFill>
                <a:latin typeface="Times New Roman" pitchFamily="18" charset="0"/>
                <a:cs typeface="Times New Roman" pitchFamily="18" charset="0"/>
              </a:rPr>
              <a:t>± 0.5°C</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The human body's thermostat is the </a:t>
            </a:r>
            <a:r>
              <a:rPr lang="en-US" sz="2400" b="1" dirty="0">
                <a:latin typeface="Times New Roman" pitchFamily="18" charset="0"/>
                <a:cs typeface="Times New Roman" pitchFamily="18" charset="0"/>
              </a:rPr>
              <a:t>hypothalamic thermoregulatory center</a:t>
            </a:r>
            <a:r>
              <a:rPr lang="en-US" sz="2400" dirty="0">
                <a:latin typeface="Times New Roman" pitchFamily="18" charset="0"/>
                <a:cs typeface="Times New Roman" pitchFamily="18" charset="0"/>
              </a:rPr>
              <a:t>, which, more specifically, is located in the </a:t>
            </a:r>
            <a:r>
              <a:rPr lang="en-US" sz="2400" dirty="0" err="1">
                <a:latin typeface="Times New Roman" pitchFamily="18" charset="0"/>
                <a:cs typeface="Times New Roman" pitchFamily="18" charset="0"/>
              </a:rPr>
              <a:t>preoptic</a:t>
            </a:r>
            <a:r>
              <a:rPr lang="en-US" sz="2400" dirty="0">
                <a:latin typeface="Times New Roman" pitchFamily="18" charset="0"/>
                <a:cs typeface="Times New Roman" pitchFamily="18" charset="0"/>
              </a:rPr>
              <a:t> area of the hypothalamus.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This </a:t>
            </a:r>
            <a:r>
              <a:rPr lang="en-US" sz="2400" dirty="0">
                <a:latin typeface="Times New Roman" pitchFamily="18" charset="0"/>
                <a:cs typeface="Times New Roman" pitchFamily="18" charset="0"/>
              </a:rPr>
              <a:t>center sets the body's set point and regulates temperature homeostasis.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hypothalamus contains </a:t>
            </a:r>
            <a:r>
              <a:rPr lang="en-US" sz="2400" b="1" dirty="0">
                <a:latin typeface="Times New Roman" pitchFamily="18" charset="0"/>
                <a:cs typeface="Times New Roman" pitchFamily="18" charset="0"/>
              </a:rPr>
              <a:t>temperature sensors</a:t>
            </a:r>
            <a:r>
              <a:rPr lang="en-US" sz="2400" dirty="0">
                <a:latin typeface="Times New Roman" pitchFamily="18" charset="0"/>
                <a:cs typeface="Times New Roman" pitchFamily="18" charset="0"/>
              </a:rPr>
              <a:t>, which receive information via nerve cells called </a:t>
            </a:r>
            <a:r>
              <a:rPr lang="en-US" sz="2400" b="1" dirty="0" err="1">
                <a:latin typeface="Times New Roman" pitchFamily="18" charset="0"/>
                <a:cs typeface="Times New Roman" pitchFamily="18" charset="0"/>
              </a:rPr>
              <a:t>thermoreceptors</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344588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Times New Roman" pitchFamily="18" charset="0"/>
                <a:cs typeface="Times New Roman" pitchFamily="18" charset="0"/>
              </a:rPr>
              <a:t>Physiology of thermoregulation</a:t>
            </a:r>
            <a:endParaRPr lang="en-US" sz="3600" dirty="0"/>
          </a:p>
        </p:txBody>
      </p:sp>
      <p:sp>
        <p:nvSpPr>
          <p:cNvPr id="3" name="Text Placeholder 2"/>
          <p:cNvSpPr>
            <a:spLocks noGrp="1"/>
          </p:cNvSpPr>
          <p:nvPr>
            <p:ph type="body" idx="1"/>
          </p:nvPr>
        </p:nvSpPr>
        <p:spPr/>
        <p:txBody>
          <a:bodyPr/>
          <a:lstStyle/>
          <a:p>
            <a:r>
              <a:rPr lang="en-US" sz="2400" dirty="0">
                <a:latin typeface="Times New Roman" pitchFamily="18" charset="0"/>
                <a:cs typeface="Times New Roman" pitchFamily="18" charset="0"/>
              </a:rPr>
              <a:t>The body has peripheral and central </a:t>
            </a:r>
            <a:r>
              <a:rPr lang="en-US" sz="2400" dirty="0" err="1">
                <a:latin typeface="Times New Roman" pitchFamily="18" charset="0"/>
                <a:cs typeface="Times New Roman" pitchFamily="18" charset="0"/>
              </a:rPr>
              <a:t>thermoreceptors</a:t>
            </a:r>
            <a:r>
              <a:rPr lang="en-US" sz="2400" dirty="0">
                <a:latin typeface="Times New Roman" pitchFamily="18" charset="0"/>
                <a:cs typeface="Times New Roman" pitchFamily="18" charset="0"/>
              </a:rPr>
              <a:t>: </a:t>
            </a:r>
            <a:endParaRPr lang="sr-Cyrl-RS" sz="2400" dirty="0" smtClean="0">
              <a:latin typeface="Times New Roman" pitchFamily="18" charset="0"/>
              <a:cs typeface="Times New Roman" pitchFamily="18" charset="0"/>
            </a:endParaRPr>
          </a:p>
          <a:p>
            <a:pPr marL="114300" indent="0">
              <a:buNone/>
            </a:pPr>
            <a:r>
              <a:rPr lang="sr-Cyrl-RS" sz="2400" dirty="0" smtClean="0">
                <a:latin typeface="Times New Roman" pitchFamily="18" charset="0"/>
                <a:cs typeface="Times New Roman" pitchFamily="18" charset="0"/>
              </a:rPr>
              <a:t>1. </a:t>
            </a:r>
            <a:r>
              <a:rPr lang="en-US" sz="2400" b="1" dirty="0" smtClean="0">
                <a:latin typeface="Times New Roman" pitchFamily="18" charset="0"/>
                <a:cs typeface="Times New Roman" pitchFamily="18" charset="0"/>
              </a:rPr>
              <a:t>The </a:t>
            </a:r>
            <a:r>
              <a:rPr lang="en-US" sz="2400" b="1" dirty="0">
                <a:latin typeface="Times New Roman" pitchFamily="18" charset="0"/>
                <a:cs typeface="Times New Roman" pitchFamily="18" charset="0"/>
              </a:rPr>
              <a:t>peripheral </a:t>
            </a:r>
            <a:r>
              <a:rPr lang="en-US" sz="2400" b="1" dirty="0" err="1">
                <a:latin typeface="Times New Roman" pitchFamily="18" charset="0"/>
                <a:cs typeface="Times New Roman" pitchFamily="18" charset="0"/>
              </a:rPr>
              <a:t>thermoreceptors</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are located in the skin and sense surface </a:t>
            </a:r>
            <a:r>
              <a:rPr lang="en-US" sz="2400" dirty="0" smtClean="0">
                <a:latin typeface="Times New Roman" pitchFamily="18" charset="0"/>
                <a:cs typeface="Times New Roman" pitchFamily="18" charset="0"/>
              </a:rPr>
              <a:t>temperatures</a:t>
            </a:r>
            <a:r>
              <a:rPr lang="sr-Cyrl-RS" sz="2400" dirty="0" smtClean="0">
                <a:latin typeface="Times New Roman" pitchFamily="18" charset="0"/>
                <a:cs typeface="Times New Roman" pitchFamily="18" charset="0"/>
              </a:rPr>
              <a:t>,</a:t>
            </a:r>
          </a:p>
          <a:p>
            <a:pPr marL="114300" indent="0">
              <a:buNone/>
            </a:pPr>
            <a:r>
              <a:rPr lang="sr-Cyrl-RS" sz="2400" dirty="0" smtClean="0">
                <a:latin typeface="Times New Roman" pitchFamily="18" charset="0"/>
                <a:cs typeface="Times New Roman" pitchFamily="18" charset="0"/>
              </a:rPr>
              <a:t>2. </a:t>
            </a:r>
            <a:r>
              <a:rPr lang="sr-Latn-RS" sz="2400" b="1" dirty="0" smtClean="0">
                <a:latin typeface="Times New Roman" pitchFamily="18" charset="0"/>
                <a:cs typeface="Times New Roman" pitchFamily="18" charset="0"/>
              </a:rPr>
              <a:t>The </a:t>
            </a:r>
            <a:r>
              <a:rPr lang="en-US" sz="2400" b="1" dirty="0" smtClean="0">
                <a:latin typeface="Times New Roman" pitchFamily="18" charset="0"/>
                <a:cs typeface="Times New Roman" pitchFamily="18" charset="0"/>
              </a:rPr>
              <a:t>central </a:t>
            </a:r>
            <a:r>
              <a:rPr lang="en-US" sz="2400" b="1" dirty="0" err="1">
                <a:latin typeface="Times New Roman" pitchFamily="18" charset="0"/>
                <a:cs typeface="Times New Roman" pitchFamily="18" charset="0"/>
              </a:rPr>
              <a:t>thermoreceptors</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are found in the viscera, spinal cord, and hypothalamus and sense the core temperature. </a:t>
            </a:r>
            <a:endParaRPr lang="sr-Cyrl-RS" sz="2400" dirty="0" smtClean="0">
              <a:latin typeface="Times New Roman" pitchFamily="18" charset="0"/>
              <a:cs typeface="Times New Roman" pitchFamily="18" charset="0"/>
            </a:endParaRPr>
          </a:p>
          <a:p>
            <a:pPr marL="114300" indent="0">
              <a:buNone/>
            </a:pPr>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Variations in body temperature activate these </a:t>
            </a:r>
            <a:r>
              <a:rPr lang="en-US" sz="2400" dirty="0" err="1">
                <a:latin typeface="Times New Roman" pitchFamily="18" charset="0"/>
                <a:cs typeface="Times New Roman" pitchFamily="18" charset="0"/>
              </a:rPr>
              <a:t>thermoreceptors</a:t>
            </a:r>
            <a:r>
              <a:rPr lang="en-US" sz="2400" dirty="0">
                <a:latin typeface="Times New Roman" pitchFamily="18" charset="0"/>
                <a:cs typeface="Times New Roman" pitchFamily="18" charset="0"/>
              </a:rPr>
              <a:t>, which inform the </a:t>
            </a:r>
            <a:r>
              <a:rPr lang="en-US" sz="2400" dirty="0" err="1">
                <a:latin typeface="Times New Roman" pitchFamily="18" charset="0"/>
                <a:cs typeface="Times New Roman" pitchFamily="18" charset="0"/>
              </a:rPr>
              <a:t>preoptic</a:t>
            </a:r>
            <a:r>
              <a:rPr lang="en-US" sz="2400" dirty="0">
                <a:latin typeface="Times New Roman" pitchFamily="18" charset="0"/>
                <a:cs typeface="Times New Roman" pitchFamily="18" charset="0"/>
              </a:rPr>
              <a:t> area of the hypothalamus. This area then activates heat regulation mechanisms to increase or decrease body temperature and return it to baseline</a:t>
            </a:r>
          </a:p>
          <a:p>
            <a:endParaRPr lang="en-US" dirty="0"/>
          </a:p>
        </p:txBody>
      </p:sp>
    </p:spTree>
    <p:extLst>
      <p:ext uri="{BB962C8B-B14F-4D97-AF65-F5344CB8AC3E}">
        <p14:creationId xmlns:p14="http://schemas.microsoft.com/office/powerpoint/2010/main" val="59850306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latin typeface="Times New Roman" pitchFamily="18" charset="0"/>
                <a:cs typeface="Times New Roman" pitchFamily="18" charset="0"/>
              </a:rPr>
              <a:t>Physical etiological </a:t>
            </a:r>
            <a:r>
              <a:rPr lang="en-US" sz="3600" dirty="0" smtClean="0">
                <a:latin typeface="Times New Roman" pitchFamily="18" charset="0"/>
                <a:cs typeface="Times New Roman" pitchFamily="18" charset="0"/>
              </a:rPr>
              <a:t>factors:</a:t>
            </a:r>
            <a:r>
              <a:rPr lang="en-US" sz="3600" dirty="0">
                <a:latin typeface="Times New Roman" pitchFamily="18" charset="0"/>
                <a:cs typeface="Times New Roman" pitchFamily="18" charset="0"/>
              </a:rPr>
              <a:t/>
            </a:r>
            <a:br>
              <a:rPr lang="en-US" sz="3600" dirty="0">
                <a:latin typeface="Times New Roman" pitchFamily="18" charset="0"/>
                <a:cs typeface="Times New Roman" pitchFamily="18" charset="0"/>
              </a:rPr>
            </a:br>
            <a:r>
              <a:rPr lang="en-US" sz="3600" dirty="0" smtClean="0">
                <a:latin typeface="Times New Roman" pitchFamily="18" charset="0"/>
                <a:cs typeface="Times New Roman" pitchFamily="18" charset="0"/>
              </a:rPr>
              <a:t>thermal </a:t>
            </a:r>
            <a:r>
              <a:rPr lang="en-US" sz="3600" dirty="0">
                <a:latin typeface="Times New Roman" pitchFamily="18" charset="0"/>
                <a:cs typeface="Times New Roman" pitchFamily="18" charset="0"/>
              </a:rPr>
              <a:t>factors</a:t>
            </a:r>
            <a:endParaRPr lang="en-US" sz="3600" dirty="0"/>
          </a:p>
        </p:txBody>
      </p:sp>
      <p:sp>
        <p:nvSpPr>
          <p:cNvPr id="3" name="Text Placeholder 2"/>
          <p:cNvSpPr>
            <a:spLocks noGrp="1"/>
          </p:cNvSpPr>
          <p:nvPr>
            <p:ph type="body" idx="1"/>
          </p:nvPr>
        </p:nvSpPr>
        <p:spPr>
          <a:xfrm>
            <a:off x="457200" y="1828800"/>
            <a:ext cx="7620000" cy="4800600"/>
          </a:xfrm>
        </p:spPr>
        <p:txBody>
          <a:bodyPr>
            <a:normAutofit/>
          </a:bodyPr>
          <a:lstStyle/>
          <a:p>
            <a:r>
              <a:rPr lang="en-US" sz="2800" dirty="0">
                <a:latin typeface="Times New Roman" pitchFamily="18" charset="0"/>
                <a:cs typeface="Times New Roman" pitchFamily="18" charset="0"/>
              </a:rPr>
              <a:t>body temperature is regulated by the existence of a </a:t>
            </a:r>
            <a:r>
              <a:rPr lang="en-US" sz="2800" b="1" dirty="0">
                <a:latin typeface="Times New Roman" pitchFamily="18" charset="0"/>
                <a:cs typeface="Times New Roman" pitchFamily="18" charset="0"/>
              </a:rPr>
              <a:t>thermoregulation center </a:t>
            </a:r>
            <a:r>
              <a:rPr lang="en-US" sz="2800" dirty="0">
                <a:latin typeface="Times New Roman" pitchFamily="18" charset="0"/>
                <a:cs typeface="Times New Roman" pitchFamily="18" charset="0"/>
              </a:rPr>
              <a:t>in the hypothalamus due to the </a:t>
            </a:r>
            <a:r>
              <a:rPr lang="en-US" sz="2800" b="1" dirty="0">
                <a:latin typeface="Times New Roman" pitchFamily="18" charset="0"/>
                <a:cs typeface="Times New Roman" pitchFamily="18" charset="0"/>
              </a:rPr>
              <a:t>balance</a:t>
            </a:r>
            <a:r>
              <a:rPr lang="en-US" sz="2800" dirty="0">
                <a:latin typeface="Times New Roman" pitchFamily="18" charset="0"/>
                <a:cs typeface="Times New Roman" pitchFamily="18" charset="0"/>
              </a:rPr>
              <a:t> between </a:t>
            </a:r>
            <a:r>
              <a:rPr lang="en-US" sz="2800" b="1" dirty="0">
                <a:latin typeface="Times New Roman" pitchFamily="18" charset="0"/>
                <a:cs typeface="Times New Roman" pitchFamily="18" charset="0"/>
              </a:rPr>
              <a:t>thermogenesis</a:t>
            </a:r>
            <a:r>
              <a:rPr lang="en-US" sz="2800" dirty="0">
                <a:latin typeface="Times New Roman" pitchFamily="18" charset="0"/>
                <a:cs typeface="Times New Roman" pitchFamily="18" charset="0"/>
              </a:rPr>
              <a:t> (heat production) and </a:t>
            </a:r>
            <a:r>
              <a:rPr lang="en-US" sz="2800" b="1" dirty="0" err="1">
                <a:latin typeface="Times New Roman" pitchFamily="18" charset="0"/>
                <a:cs typeface="Times New Roman" pitchFamily="18" charset="0"/>
              </a:rPr>
              <a:t>thermolysis</a:t>
            </a:r>
            <a:r>
              <a:rPr lang="en-US" sz="2800" dirty="0">
                <a:latin typeface="Times New Roman" pitchFamily="18" charset="0"/>
                <a:cs typeface="Times New Roman" pitchFamily="18" charset="0"/>
              </a:rPr>
              <a:t> (heat release</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and </a:t>
            </a:r>
            <a:r>
              <a:rPr lang="en-US" sz="2800" dirty="0" smtClean="0">
                <a:latin typeface="Times New Roman" pitchFamily="18" charset="0"/>
                <a:cs typeface="Times New Roman" pitchFamily="18" charset="0"/>
              </a:rPr>
              <a:t>it is relatively constant</a:t>
            </a:r>
            <a:endParaRPr lang="en-US" sz="2800" dirty="0">
              <a:latin typeface="Times New Roman" pitchFamily="18" charset="0"/>
              <a:cs typeface="Times New Roman" pitchFamily="18" charset="0"/>
            </a:endParaRPr>
          </a:p>
        </p:txBody>
      </p:sp>
      <p:pic>
        <p:nvPicPr>
          <p:cNvPr id="1026" name="Picture 2" descr="https://upload.wikimedia.org/wikipedia/commons/thumb/9/93/Clinical_thermometer_38.7.JPG/300px-Clinical_thermometer_38.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419600"/>
            <a:ext cx="3200400" cy="2152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9950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smtClean="0">
                <a:latin typeface="Times New Roman" pitchFamily="18" charset="0"/>
                <a:cs typeface="Times New Roman" pitchFamily="18" charset="0"/>
              </a:rPr>
              <a:t>Thermogenesis</a:t>
            </a:r>
            <a:r>
              <a:rPr lang="sr-Latn-RS" sz="3600" b="1" dirty="0" smtClean="0">
                <a:latin typeface="Times New Roman" pitchFamily="18" charset="0"/>
                <a:cs typeface="Times New Roman" pitchFamily="18" charset="0"/>
              </a:rPr>
              <a:t> and </a:t>
            </a:r>
            <a:r>
              <a:rPr lang="sr-Latn-RS" sz="3600" b="1" dirty="0">
                <a:latin typeface="Times New Roman" pitchFamily="18" charset="0"/>
                <a:cs typeface="Times New Roman" pitchFamily="18" charset="0"/>
              </a:rPr>
              <a:t>Thermolysis</a:t>
            </a:r>
            <a:endParaRPr lang="en-US" sz="3600" dirty="0"/>
          </a:p>
        </p:txBody>
      </p:sp>
      <p:sp>
        <p:nvSpPr>
          <p:cNvPr id="3" name="Text Placeholder 2"/>
          <p:cNvSpPr>
            <a:spLocks noGrp="1"/>
          </p:cNvSpPr>
          <p:nvPr>
            <p:ph type="body" idx="1"/>
          </p:nvPr>
        </p:nvSpPr>
        <p:spPr/>
        <p:txBody>
          <a:bodyPr>
            <a:normAutofit lnSpcReduction="10000"/>
          </a:bodyPr>
          <a:lstStyle/>
          <a:p>
            <a:r>
              <a:rPr lang="en-US" sz="2400" b="1" dirty="0" smtClean="0">
                <a:latin typeface="Times New Roman" pitchFamily="18" charset="0"/>
                <a:cs typeface="Times New Roman" pitchFamily="18" charset="0"/>
              </a:rPr>
              <a:t>Thermogenesis</a:t>
            </a:r>
            <a:r>
              <a:rPr lang="sr-Latn-RS"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r>
              <a:rPr lang="en-US" dirty="0">
                <a:latin typeface="Times New Roman" pitchFamily="18" charset="0"/>
                <a:cs typeface="Times New Roman" pitchFamily="18" charset="0"/>
              </a:rPr>
              <a:t>It is metabolic activity </a:t>
            </a:r>
            <a:r>
              <a:rPr lang="sr-Latn-RS" dirty="0" smtClean="0">
                <a:latin typeface="Times New Roman" pitchFamily="18" charset="0"/>
                <a:cs typeface="Times New Roman" pitchFamily="18" charset="0"/>
              </a:rPr>
              <a:t>(</a:t>
            </a:r>
            <a:r>
              <a:rPr lang="en-US" dirty="0">
                <a:latin typeface="Times New Roman" pitchFamily="18" charset="0"/>
                <a:cs typeface="Times New Roman" pitchFamily="18" charset="0"/>
              </a:rPr>
              <a:t>chemical thermogenesis and is achieved by accelerating catabolism</a:t>
            </a:r>
            <a:r>
              <a:rPr lang="sr-Latn-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and </a:t>
            </a:r>
            <a:r>
              <a:rPr lang="en-US" dirty="0">
                <a:latin typeface="Times New Roman" pitchFamily="18" charset="0"/>
                <a:cs typeface="Times New Roman" pitchFamily="18" charset="0"/>
              </a:rPr>
              <a:t>muscle contractions </a:t>
            </a:r>
            <a:r>
              <a:rPr lang="sr-Latn-RS" dirty="0">
                <a:latin typeface="Times New Roman" pitchFamily="18" charset="0"/>
                <a:cs typeface="Times New Roman" pitchFamily="18" charset="0"/>
              </a:rPr>
              <a:t>(physical thermogenesis) </a:t>
            </a:r>
            <a:r>
              <a:rPr lang="en-US" dirty="0" smtClean="0">
                <a:latin typeface="Times New Roman" pitchFamily="18" charset="0"/>
                <a:cs typeface="Times New Roman" pitchFamily="18" charset="0"/>
              </a:rPr>
              <a:t>that </a:t>
            </a:r>
            <a:r>
              <a:rPr lang="en-US" dirty="0">
                <a:latin typeface="Times New Roman" pitchFamily="18" charset="0"/>
                <a:cs typeface="Times New Roman" pitchFamily="18" charset="0"/>
              </a:rPr>
              <a:t>provide heat to the </a:t>
            </a:r>
            <a:r>
              <a:rPr lang="en-US" dirty="0" smtClean="0">
                <a:latin typeface="Times New Roman" pitchFamily="18" charset="0"/>
                <a:cs typeface="Times New Roman" pitchFamily="18" charset="0"/>
              </a:rPr>
              <a:t>body</a:t>
            </a:r>
            <a:endParaRPr lang="sr-Latn-RS" dirty="0" smtClean="0">
              <a:latin typeface="Times New Roman" pitchFamily="18" charset="0"/>
              <a:cs typeface="Times New Roman" pitchFamily="18" charset="0"/>
            </a:endParaRPr>
          </a:p>
          <a:p>
            <a:endParaRPr lang="sr-Latn-RS" dirty="0" smtClean="0">
              <a:latin typeface="Times New Roman" pitchFamily="18" charset="0"/>
              <a:cs typeface="Times New Roman" pitchFamily="18" charset="0"/>
            </a:endParaRPr>
          </a:p>
          <a:p>
            <a:r>
              <a:rPr lang="sr-Latn-RS" b="1" dirty="0" smtClean="0">
                <a:latin typeface="Times New Roman" pitchFamily="18" charset="0"/>
                <a:cs typeface="Times New Roman" pitchFamily="18" charset="0"/>
              </a:rPr>
              <a:t>Thermolysis (</a:t>
            </a:r>
            <a:r>
              <a:rPr lang="en-US" b="1" dirty="0">
                <a:latin typeface="Times New Roman" pitchFamily="18" charset="0"/>
                <a:cs typeface="Times New Roman" pitchFamily="18" charset="0"/>
              </a:rPr>
              <a:t>Heat </a:t>
            </a:r>
            <a:r>
              <a:rPr lang="en-US" b="1" dirty="0" smtClean="0">
                <a:latin typeface="Times New Roman" pitchFamily="18" charset="0"/>
                <a:cs typeface="Times New Roman" pitchFamily="18" charset="0"/>
              </a:rPr>
              <a:t>Exchange</a:t>
            </a:r>
            <a:r>
              <a:rPr lang="sr-Latn-RS" b="1" dirty="0" smtClean="0">
                <a:latin typeface="Times New Roman" pitchFamily="18" charset="0"/>
                <a:cs typeface="Times New Roman" pitchFamily="18" charset="0"/>
              </a:rPr>
              <a:t>):</a:t>
            </a:r>
          </a:p>
          <a:p>
            <a:pPr>
              <a:buFontTx/>
              <a:buChar char="-"/>
            </a:pPr>
            <a:r>
              <a:rPr lang="en-US" b="1" dirty="0" smtClean="0">
                <a:latin typeface="Times New Roman" pitchFamily="18" charset="0"/>
                <a:cs typeface="Times New Roman" pitchFamily="18" charset="0"/>
              </a:rPr>
              <a:t>Conduction</a:t>
            </a:r>
            <a:r>
              <a:rPr lang="en-US" dirty="0">
                <a:latin typeface="Times New Roman" pitchFamily="18" charset="0"/>
                <a:cs typeface="Times New Roman" pitchFamily="18" charset="0"/>
              </a:rPr>
              <a:t> is the transfer of heat by two objects that are in direct contact with one </a:t>
            </a:r>
            <a:r>
              <a:rPr lang="en-US" dirty="0" smtClean="0">
                <a:latin typeface="Times New Roman" pitchFamily="18" charset="0"/>
                <a:cs typeface="Times New Roman" pitchFamily="18" charset="0"/>
              </a:rPr>
              <a:t>another</a:t>
            </a:r>
            <a:endParaRPr lang="sr-Latn-RS" dirty="0" smtClean="0">
              <a:latin typeface="Times New Roman" pitchFamily="18" charset="0"/>
              <a:cs typeface="Times New Roman" pitchFamily="18" charset="0"/>
            </a:endParaRPr>
          </a:p>
          <a:p>
            <a:pPr>
              <a:buFontTx/>
              <a:buChar char="-"/>
            </a:pPr>
            <a:r>
              <a:rPr lang="en-US" b="1" dirty="0">
                <a:latin typeface="Times New Roman" pitchFamily="18" charset="0"/>
                <a:cs typeface="Times New Roman" pitchFamily="18" charset="0"/>
              </a:rPr>
              <a:t>Convection</a:t>
            </a:r>
            <a:r>
              <a:rPr lang="en-US" dirty="0">
                <a:latin typeface="Times New Roman" pitchFamily="18" charset="0"/>
                <a:cs typeface="Times New Roman" pitchFamily="18" charset="0"/>
              </a:rPr>
              <a:t> is the transfer of heat to the air surrounding the skin. The warmed air rises away from the body and is replaced by cooler air that is subsequently heated</a:t>
            </a:r>
            <a:r>
              <a:rPr lang="en-US" dirty="0" smtClean="0">
                <a:latin typeface="Times New Roman" pitchFamily="18" charset="0"/>
                <a:cs typeface="Times New Roman" pitchFamily="18" charset="0"/>
              </a:rPr>
              <a:t>.</a:t>
            </a:r>
            <a:endParaRPr lang="sr-Latn-RS" dirty="0" smtClean="0">
              <a:latin typeface="Times New Roman" pitchFamily="18" charset="0"/>
              <a:cs typeface="Times New Roman" pitchFamily="18" charset="0"/>
            </a:endParaRPr>
          </a:p>
          <a:p>
            <a:pPr>
              <a:buFontTx/>
              <a:buChar char="-"/>
            </a:pPr>
            <a:r>
              <a:rPr lang="en-US" b="1" dirty="0">
                <a:latin typeface="Times New Roman" pitchFamily="18" charset="0"/>
                <a:cs typeface="Times New Roman" pitchFamily="18" charset="0"/>
              </a:rPr>
              <a:t>Radiation</a:t>
            </a:r>
            <a:r>
              <a:rPr lang="en-US" dirty="0">
                <a:latin typeface="Times New Roman" pitchFamily="18" charset="0"/>
                <a:cs typeface="Times New Roman" pitchFamily="18" charset="0"/>
              </a:rPr>
              <a:t> is the transfer of heat via infrared </a:t>
            </a:r>
            <a:r>
              <a:rPr lang="en-US" dirty="0" smtClean="0">
                <a:latin typeface="Times New Roman" pitchFamily="18" charset="0"/>
                <a:cs typeface="Times New Roman" pitchFamily="18" charset="0"/>
              </a:rPr>
              <a:t>waves</a:t>
            </a:r>
            <a:endParaRPr lang="sr-Latn-RS" dirty="0" smtClean="0">
              <a:latin typeface="Times New Roman" pitchFamily="18" charset="0"/>
              <a:cs typeface="Times New Roman" pitchFamily="18" charset="0"/>
            </a:endParaRPr>
          </a:p>
          <a:p>
            <a:pPr>
              <a:buFontTx/>
              <a:buChar char="-"/>
            </a:pPr>
            <a:r>
              <a:rPr lang="en-US" b="1" dirty="0">
                <a:latin typeface="Times New Roman" pitchFamily="18" charset="0"/>
                <a:cs typeface="Times New Roman" pitchFamily="18" charset="0"/>
              </a:rPr>
              <a:t>Evaporation</a:t>
            </a:r>
            <a:r>
              <a:rPr lang="en-US" dirty="0">
                <a:latin typeface="Times New Roman" pitchFamily="18" charset="0"/>
                <a:cs typeface="Times New Roman" pitchFamily="18" charset="0"/>
              </a:rPr>
              <a:t> is the transfer of heat by the evaporation of </a:t>
            </a:r>
            <a:r>
              <a:rPr lang="en-US" dirty="0" smtClean="0">
                <a:latin typeface="Times New Roman" pitchFamily="18" charset="0"/>
                <a:cs typeface="Times New Roman" pitchFamily="18" charset="0"/>
              </a:rPr>
              <a:t>water</a:t>
            </a:r>
            <a:r>
              <a:rPr lang="sr-Latn-RS" dirty="0">
                <a:latin typeface="Times New Roman" pitchFamily="18" charset="0"/>
                <a:cs typeface="Times New Roman" pitchFamily="18" charset="0"/>
              </a:rPr>
              <a:t> </a:t>
            </a:r>
            <a:r>
              <a:rPr lang="sr-Latn-RS" dirty="0" smtClean="0">
                <a:latin typeface="Times New Roman" pitchFamily="18" charset="0"/>
                <a:cs typeface="Times New Roman" pitchFamily="18" charset="0"/>
              </a:rPr>
              <a:t>(</a:t>
            </a:r>
            <a:r>
              <a:rPr lang="en-US" dirty="0">
                <a:latin typeface="Times New Roman" pitchFamily="18" charset="0"/>
                <a:cs typeface="Times New Roman" pitchFamily="18" charset="0"/>
              </a:rPr>
              <a:t>from the surface of the skin and </a:t>
            </a:r>
            <a:r>
              <a:rPr lang="sr-Latn-RS" dirty="0" smtClean="0">
                <a:latin typeface="Times New Roman" pitchFamily="18" charset="0"/>
                <a:cs typeface="Times New Roman" pitchFamily="18" charset="0"/>
              </a:rPr>
              <a:t>by </a:t>
            </a:r>
            <a:r>
              <a:rPr lang="en-US" dirty="0" smtClean="0">
                <a:latin typeface="Times New Roman" pitchFamily="18" charset="0"/>
                <a:cs typeface="Times New Roman" pitchFamily="18" charset="0"/>
              </a:rPr>
              <a:t>breathing</a:t>
            </a:r>
            <a:r>
              <a:rPr lang="sr-Latn-RS" dirty="0" smtClean="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val="26144490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This figure shows the pathways in which body temperature is controlled by the hypothalam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81000"/>
            <a:ext cx="7086600" cy="632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2074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latin typeface="Times New Roman" pitchFamily="18" charset="0"/>
                <a:cs typeface="Times New Roman" pitchFamily="18" charset="0"/>
              </a:rPr>
              <a:t>Exogenous thermal factors</a:t>
            </a:r>
            <a:r>
              <a:rPr lang="sr-Latn-RS" sz="3600" dirty="0" smtClean="0">
                <a:latin typeface="Times New Roman" pitchFamily="18" charset="0"/>
                <a:cs typeface="Times New Roman" pitchFamily="18" charset="0"/>
              </a:rPr>
              <a:t>-disorders</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r>
              <a:rPr lang="en-US" sz="3200" dirty="0" smtClean="0">
                <a:latin typeface="Times New Roman" pitchFamily="18" charset="0"/>
                <a:cs typeface="Times New Roman" pitchFamily="18" charset="0"/>
              </a:rPr>
              <a:t>Distinguish</a:t>
            </a:r>
            <a:r>
              <a:rPr lang="en-US" sz="3200" dirty="0">
                <a:latin typeface="Times New Roman" pitchFamily="18" charset="0"/>
                <a:cs typeface="Times New Roman" pitchFamily="18" charset="0"/>
              </a:rPr>
              <a:t>: </a:t>
            </a:r>
            <a:endParaRPr lang="en-US" sz="32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pPr>
              <a:buFont typeface="Wingdings" pitchFamily="2" charset="2"/>
              <a:buChar char="Ø"/>
            </a:pPr>
            <a:r>
              <a:rPr lang="en-US" sz="2800" dirty="0" smtClean="0">
                <a:latin typeface="Times New Roman" pitchFamily="18" charset="0"/>
                <a:cs typeface="Times New Roman" pitchFamily="18" charset="0"/>
              </a:rPr>
              <a:t> disorders </a:t>
            </a:r>
            <a:r>
              <a:rPr lang="en-US" sz="2800" dirty="0">
                <a:latin typeface="Times New Roman" pitchFamily="18" charset="0"/>
                <a:cs typeface="Times New Roman" pitchFamily="18" charset="0"/>
              </a:rPr>
              <a:t>caused by </a:t>
            </a:r>
            <a:r>
              <a:rPr lang="en-US" sz="2800" b="1" dirty="0">
                <a:latin typeface="Times New Roman" pitchFamily="18" charset="0"/>
                <a:cs typeface="Times New Roman" pitchFamily="18" charset="0"/>
              </a:rPr>
              <a:t>high temperature </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a:t>
            </a:r>
            <a:r>
              <a:rPr lang="en-US" sz="2800" i="1" dirty="0">
                <a:latin typeface="Times New Roman" pitchFamily="18" charset="0"/>
                <a:cs typeface="Times New Roman" pitchFamily="18" charset="0"/>
              </a:rPr>
              <a:t>hyperthermia and </a:t>
            </a:r>
            <a:r>
              <a:rPr lang="en-US" sz="2800" i="1" dirty="0" smtClean="0">
                <a:latin typeface="Times New Roman" pitchFamily="18" charset="0"/>
                <a:cs typeface="Times New Roman" pitchFamily="18" charset="0"/>
              </a:rPr>
              <a:t>burns</a:t>
            </a:r>
            <a:r>
              <a:rPr lang="en-US" sz="2800" dirty="0" smtClean="0">
                <a:latin typeface="Times New Roman" pitchFamily="18" charset="0"/>
                <a:cs typeface="Times New Roman" pitchFamily="18" charset="0"/>
              </a:rPr>
              <a:t>)</a:t>
            </a:r>
          </a:p>
          <a:p>
            <a:pPr>
              <a:buFont typeface="Wingdings" pitchFamily="2" charset="2"/>
              <a:buChar char="Ø"/>
            </a:pPr>
            <a:r>
              <a:rPr lang="en-US" sz="2800" dirty="0" smtClean="0">
                <a:latin typeface="Times New Roman" pitchFamily="18" charset="0"/>
                <a:cs typeface="Times New Roman" pitchFamily="18" charset="0"/>
              </a:rPr>
              <a:t> disorders caused </a:t>
            </a:r>
            <a:r>
              <a:rPr lang="en-US" sz="2800" dirty="0">
                <a:latin typeface="Times New Roman" pitchFamily="18" charset="0"/>
                <a:cs typeface="Times New Roman" pitchFamily="18" charset="0"/>
              </a:rPr>
              <a:t>by </a:t>
            </a:r>
            <a:r>
              <a:rPr lang="en-US" sz="2800" b="1" dirty="0">
                <a:latin typeface="Times New Roman" pitchFamily="18" charset="0"/>
                <a:cs typeface="Times New Roman" pitchFamily="18" charset="0"/>
              </a:rPr>
              <a:t>low temperature </a:t>
            </a:r>
            <a:r>
              <a:rPr lang="en-US" sz="2800" dirty="0" smtClean="0">
                <a:latin typeface="Times New Roman" pitchFamily="18" charset="0"/>
                <a:cs typeface="Times New Roman" pitchFamily="18" charset="0"/>
              </a:rPr>
              <a:t>(</a:t>
            </a:r>
            <a:r>
              <a:rPr lang="en-US" sz="2800" i="1" dirty="0">
                <a:latin typeface="Times New Roman" pitchFamily="18" charset="0"/>
                <a:cs typeface="Times New Roman" pitchFamily="18" charset="0"/>
              </a:rPr>
              <a:t>hypothermia and </a:t>
            </a:r>
            <a:r>
              <a:rPr lang="en-US" sz="2800" i="1" dirty="0" smtClean="0">
                <a:latin typeface="Times New Roman" pitchFamily="18" charset="0"/>
                <a:cs typeface="Times New Roman" pitchFamily="18" charset="0"/>
              </a:rPr>
              <a:t>frostbites</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51501808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i="1" dirty="0" smtClean="0">
                <a:latin typeface="Times New Roman" pitchFamily="18" charset="0"/>
                <a:cs typeface="Times New Roman" pitchFamily="18" charset="0"/>
              </a:rPr>
              <a:t>Hyperthermia</a:t>
            </a:r>
            <a:endParaRPr lang="en-US" dirty="0"/>
          </a:p>
        </p:txBody>
      </p:sp>
      <p:sp>
        <p:nvSpPr>
          <p:cNvPr id="3" name="Text Placeholder 2"/>
          <p:cNvSpPr>
            <a:spLocks noGrp="1"/>
          </p:cNvSpPr>
          <p:nvPr>
            <p:ph type="body" idx="1"/>
          </p:nvPr>
        </p:nvSpPr>
        <p:spPr/>
        <p:txBody>
          <a:bodyPr>
            <a:normAutofit/>
          </a:bodyPr>
          <a:lstStyle/>
          <a:p>
            <a:r>
              <a:rPr lang="en-US" sz="2800" dirty="0">
                <a:latin typeface="Times New Roman" pitchFamily="18" charset="0"/>
                <a:cs typeface="Times New Roman" pitchFamily="18" charset="0"/>
              </a:rPr>
              <a:t>is the general overheating of an organism </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can </a:t>
            </a:r>
            <a:r>
              <a:rPr lang="en-US" sz="2800" dirty="0">
                <a:latin typeface="Times New Roman" pitchFamily="18" charset="0"/>
                <a:cs typeface="Times New Roman" pitchFamily="18" charset="0"/>
              </a:rPr>
              <a:t>be </a:t>
            </a:r>
            <a:r>
              <a:rPr lang="en-US" sz="2800" b="1" dirty="0">
                <a:latin typeface="Times New Roman" pitchFamily="18" charset="0"/>
                <a:cs typeface="Times New Roman" pitchFamily="18" charset="0"/>
              </a:rPr>
              <a:t>endogenous </a:t>
            </a:r>
            <a:r>
              <a:rPr lang="en-US" sz="2800" dirty="0">
                <a:latin typeface="Times New Roman" pitchFamily="18" charset="0"/>
                <a:cs typeface="Times New Roman" pitchFamily="18" charset="0"/>
              </a:rPr>
              <a:t>(fever in infections) or </a:t>
            </a:r>
            <a:r>
              <a:rPr lang="en-US" sz="2800" b="1" dirty="0">
                <a:latin typeface="Times New Roman" pitchFamily="18" charset="0"/>
                <a:cs typeface="Times New Roman" pitchFamily="18" charset="0"/>
              </a:rPr>
              <a:t>exogenous</a:t>
            </a:r>
            <a:r>
              <a:rPr lang="en-US" sz="2800" dirty="0">
                <a:latin typeface="Times New Roman" pitchFamily="18" charset="0"/>
                <a:cs typeface="Times New Roman" pitchFamily="18" charset="0"/>
              </a:rPr>
              <a:t> (with increasing ambient temperature</a:t>
            </a:r>
            <a:r>
              <a:rPr lang="en-US" sz="2800" dirty="0" smtClean="0">
                <a:latin typeface="Times New Roman" pitchFamily="18" charset="0"/>
                <a:cs typeface="Times New Roman" pitchFamily="18" charset="0"/>
              </a:rPr>
              <a:t>)</a:t>
            </a:r>
            <a:endParaRPr lang="sr-Latn-RS" sz="2800" dirty="0" smtClean="0">
              <a:latin typeface="Times New Roman" pitchFamily="18" charset="0"/>
              <a:cs typeface="Times New Roman" pitchFamily="18" charset="0"/>
            </a:endParaRPr>
          </a:p>
          <a:p>
            <a:pPr marL="114300" indent="0">
              <a:buNone/>
            </a:pPr>
            <a:endParaRPr lang="sr-Latn-RS" sz="2800" dirty="0" smtClean="0">
              <a:latin typeface="Times New Roman" pitchFamily="18" charset="0"/>
              <a:cs typeface="Times New Roman" pitchFamily="18" charset="0"/>
            </a:endParaRPr>
          </a:p>
          <a:p>
            <a:r>
              <a:rPr lang="en-US" sz="2800" dirty="0">
                <a:latin typeface="Times New Roman" pitchFamily="18" charset="0"/>
                <a:cs typeface="Times New Roman" pitchFamily="18" charset="0"/>
              </a:rPr>
              <a:t>In hyperthermia, the set-point is unaltered, and the body temperature becomes elevated in an uncontrolled fashion due to exogenous heat exposure or endogenous heat production. </a:t>
            </a:r>
          </a:p>
        </p:txBody>
      </p:sp>
    </p:spTree>
    <p:extLst>
      <p:ext uri="{BB962C8B-B14F-4D97-AF65-F5344CB8AC3E}">
        <p14:creationId xmlns:p14="http://schemas.microsoft.com/office/powerpoint/2010/main" val="161990725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620000" cy="1143000"/>
          </a:xfrm>
        </p:spPr>
        <p:txBody>
          <a:bodyPr/>
          <a:lstStyle/>
          <a:p>
            <a:pPr algn="ctr"/>
            <a:r>
              <a:rPr lang="en-US" sz="4400" i="1" dirty="0">
                <a:latin typeface="Times New Roman" pitchFamily="18" charset="0"/>
                <a:cs typeface="Times New Roman" pitchFamily="18" charset="0"/>
              </a:rPr>
              <a:t>Hyperthermia</a:t>
            </a:r>
            <a:endParaRPr lang="en-US" dirty="0"/>
          </a:p>
        </p:txBody>
      </p:sp>
      <p:sp>
        <p:nvSpPr>
          <p:cNvPr id="3" name="Text Placeholder 2"/>
          <p:cNvSpPr>
            <a:spLocks noGrp="1"/>
          </p:cNvSpPr>
          <p:nvPr>
            <p:ph type="body" idx="1"/>
          </p:nvPr>
        </p:nvSpPr>
        <p:spPr/>
        <p:txBody>
          <a:bodyPr>
            <a:noAutofit/>
          </a:bodyPr>
          <a:lstStyle/>
          <a:p>
            <a:pPr marL="114300" indent="0">
              <a:buNone/>
            </a:pPr>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body responds by dissipating heat via</a:t>
            </a:r>
            <a:r>
              <a:rPr lang="en-US" dirty="0" smtClean="0">
                <a:latin typeface="Times New Roman" pitchFamily="18" charset="0"/>
                <a:cs typeface="Times New Roman" pitchFamily="18" charset="0"/>
              </a:rPr>
              <a:t>:</a:t>
            </a:r>
            <a:endParaRPr lang="sr-Latn-RS" dirty="0" smtClean="0">
              <a:latin typeface="Times New Roman" pitchFamily="18" charset="0"/>
              <a:cs typeface="Times New Roman" pitchFamily="18" charset="0"/>
            </a:endParaRPr>
          </a:p>
          <a:p>
            <a:pPr marL="114300" indent="0">
              <a:buNone/>
            </a:pPr>
            <a:endParaRPr lang="en-US" dirty="0">
              <a:latin typeface="Times New Roman" pitchFamily="18" charset="0"/>
              <a:cs typeface="Times New Roman" pitchFamily="18" charset="0"/>
            </a:endParaRPr>
          </a:p>
          <a:p>
            <a:r>
              <a:rPr lang="en-US" b="1" dirty="0">
                <a:latin typeface="Times New Roman" pitchFamily="18" charset="0"/>
                <a:cs typeface="Times New Roman" pitchFamily="18" charset="0"/>
              </a:rPr>
              <a:t>Activating sympathetic cholinergic fibers innervating sweat glands</a:t>
            </a:r>
            <a:r>
              <a:rPr lang="en-US" dirty="0">
                <a:latin typeface="Times New Roman" pitchFamily="18" charset="0"/>
                <a:cs typeface="Times New Roman" pitchFamily="18" charset="0"/>
              </a:rPr>
              <a:t>, leading to increased sweat and increased heat loss</a:t>
            </a:r>
          </a:p>
          <a:p>
            <a:r>
              <a:rPr lang="en-US" b="1" dirty="0">
                <a:latin typeface="Times New Roman" pitchFamily="18" charset="0"/>
                <a:cs typeface="Times New Roman" pitchFamily="18" charset="0"/>
              </a:rPr>
              <a:t>Inhibiting sympathetic activity in blood vessels </a:t>
            </a:r>
            <a:r>
              <a:rPr lang="en-US" dirty="0">
                <a:latin typeface="Times New Roman" pitchFamily="18" charset="0"/>
                <a:cs typeface="Times New Roman" pitchFamily="18" charset="0"/>
              </a:rPr>
              <a:t>of the skin, causing blood to be shunted to the skin and an increased heat loss</a:t>
            </a:r>
          </a:p>
          <a:p>
            <a:r>
              <a:rPr lang="en-US" b="1" dirty="0">
                <a:latin typeface="Times New Roman" pitchFamily="18" charset="0"/>
                <a:cs typeface="Times New Roman" pitchFamily="18" charset="0"/>
              </a:rPr>
              <a:t>Decreasing the release of </a:t>
            </a:r>
            <a:r>
              <a:rPr lang="en-US" b="1" dirty="0" err="1">
                <a:latin typeface="Times New Roman" pitchFamily="18" charset="0"/>
                <a:cs typeface="Times New Roman" pitchFamily="18" charset="0"/>
              </a:rPr>
              <a:t>catecholamines</a:t>
            </a:r>
            <a:r>
              <a:rPr lang="en-US" b="1" dirty="0">
                <a:latin typeface="Times New Roman" pitchFamily="18" charset="0"/>
                <a:cs typeface="Times New Roman" pitchFamily="18" charset="0"/>
              </a:rPr>
              <a:t> </a:t>
            </a:r>
            <a:r>
              <a:rPr lang="en-US" dirty="0">
                <a:latin typeface="Times New Roman" pitchFamily="18" charset="0"/>
                <a:cs typeface="Times New Roman" pitchFamily="18" charset="0"/>
              </a:rPr>
              <a:t>from the adrenal glands </a:t>
            </a:r>
            <a:r>
              <a:rPr lang="en-US" b="1" dirty="0">
                <a:latin typeface="Times New Roman" pitchFamily="18" charset="0"/>
                <a:cs typeface="Times New Roman" pitchFamily="18" charset="0"/>
              </a:rPr>
              <a:t>and thyroid </a:t>
            </a:r>
            <a:r>
              <a:rPr lang="en-US" b="1" dirty="0" smtClean="0">
                <a:latin typeface="Times New Roman" pitchFamily="18" charset="0"/>
                <a:cs typeface="Times New Roman" pitchFamily="18" charset="0"/>
              </a:rPr>
              <a:t>hormones</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leading to a reduced metabolic rate</a:t>
            </a:r>
          </a:p>
          <a:p>
            <a:r>
              <a:rPr lang="en-US" b="1" dirty="0">
                <a:latin typeface="Times New Roman" pitchFamily="18" charset="0"/>
                <a:cs typeface="Times New Roman" pitchFamily="18" charset="0"/>
              </a:rPr>
              <a:t>Behavioral changes </a:t>
            </a:r>
            <a:r>
              <a:rPr lang="en-US" dirty="0">
                <a:latin typeface="Times New Roman" pitchFamily="18" charset="0"/>
                <a:cs typeface="Times New Roman" pitchFamily="18" charset="0"/>
              </a:rPr>
              <a:t>include reducing movements, adopting an open body position, removing clothing, and reducing appetite</a:t>
            </a: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57842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dirty="0" smtClean="0">
                <a:latin typeface="Times New Roman" pitchFamily="18" charset="0"/>
                <a:cs typeface="Times New Roman" pitchFamily="18" charset="0"/>
              </a:rPr>
              <a:t>Elastic and plastic deformation of the body</a:t>
            </a:r>
            <a:endParaRPr lang="en-US" sz="36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fontAlgn="base"/>
            <a:r>
              <a:rPr lang="en-US" dirty="0">
                <a:latin typeface="Times New Roman" pitchFamily="18" charset="0"/>
                <a:cs typeface="Times New Roman" pitchFamily="18" charset="0"/>
              </a:rPr>
              <a:t>Plastic deformation occurs due to the </a:t>
            </a:r>
            <a:r>
              <a:rPr lang="en-US" b="1" dirty="0">
                <a:latin typeface="Times New Roman" pitchFamily="18" charset="0"/>
                <a:cs typeface="Times New Roman" pitchFamily="18" charset="0"/>
              </a:rPr>
              <a:t>breakage of a limited number of chemical bonds between atoms </a:t>
            </a:r>
            <a:r>
              <a:rPr lang="en-US" dirty="0">
                <a:latin typeface="Times New Roman" pitchFamily="18" charset="0"/>
                <a:cs typeface="Times New Roman" pitchFamily="18" charset="0"/>
              </a:rPr>
              <a:t>that make up the substance. </a:t>
            </a:r>
            <a:endParaRPr lang="sr-Latn-RS" dirty="0" smtClean="0">
              <a:latin typeface="Times New Roman" pitchFamily="18" charset="0"/>
              <a:cs typeface="Times New Roman" pitchFamily="18" charset="0"/>
            </a:endParaRPr>
          </a:p>
          <a:p>
            <a:pPr fontAlgn="base"/>
            <a:r>
              <a:rPr lang="sr-Latn-RS" b="1" dirty="0" smtClean="0">
                <a:latin typeface="Times New Roman" pitchFamily="18" charset="0"/>
                <a:cs typeface="Times New Roman" pitchFamily="18" charset="0"/>
              </a:rPr>
              <a:t>E</a:t>
            </a:r>
            <a:r>
              <a:rPr lang="en-US" b="1" dirty="0" err="1" smtClean="0">
                <a:latin typeface="Times New Roman" pitchFamily="18" charset="0"/>
                <a:cs typeface="Times New Roman" pitchFamily="18" charset="0"/>
              </a:rPr>
              <a:t>lastic</a:t>
            </a:r>
            <a:r>
              <a:rPr lang="en-US" b="1" dirty="0" smtClean="0">
                <a:latin typeface="Times New Roman" pitchFamily="18" charset="0"/>
                <a:cs typeface="Times New Roman" pitchFamily="18" charset="0"/>
              </a:rPr>
              <a:t> </a:t>
            </a:r>
            <a:r>
              <a:rPr lang="en-US" b="1" dirty="0">
                <a:latin typeface="Times New Roman" pitchFamily="18" charset="0"/>
                <a:cs typeface="Times New Roman" pitchFamily="18" charset="0"/>
              </a:rPr>
              <a:t>limit </a:t>
            </a:r>
            <a:r>
              <a:rPr lang="en-US" dirty="0">
                <a:latin typeface="Times New Roman" pitchFamily="18" charset="0"/>
                <a:cs typeface="Times New Roman" pitchFamily="18" charset="0"/>
              </a:rPr>
              <a:t>is the initial point of plastic deformation. </a:t>
            </a:r>
            <a:endParaRPr lang="sr-Latn-RS" dirty="0" smtClean="0">
              <a:latin typeface="Times New Roman" pitchFamily="18" charset="0"/>
              <a:cs typeface="Times New Roman" pitchFamily="18" charset="0"/>
            </a:endParaRPr>
          </a:p>
          <a:p>
            <a:pPr fontAlgn="base"/>
            <a:r>
              <a:rPr lang="en-US" b="1" dirty="0" smtClean="0">
                <a:latin typeface="Times New Roman" pitchFamily="18" charset="0"/>
                <a:cs typeface="Times New Roman" pitchFamily="18" charset="0"/>
              </a:rPr>
              <a:t>Elastic </a:t>
            </a:r>
            <a:r>
              <a:rPr lang="en-US" b="1" dirty="0">
                <a:latin typeface="Times New Roman" pitchFamily="18" charset="0"/>
                <a:cs typeface="Times New Roman" pitchFamily="18" charset="0"/>
              </a:rPr>
              <a:t>limit is the maximum extent </a:t>
            </a:r>
            <a:r>
              <a:rPr lang="en-US" dirty="0">
                <a:latin typeface="Times New Roman" pitchFamily="18" charset="0"/>
                <a:cs typeface="Times New Roman" pitchFamily="18" charset="0"/>
              </a:rPr>
              <a:t>to which a solid may be stretched without permanent alteration of size or shape. </a:t>
            </a:r>
            <a:endParaRPr lang="sr-Latn-RS" dirty="0" smtClean="0">
              <a:latin typeface="Times New Roman" pitchFamily="18" charset="0"/>
              <a:cs typeface="Times New Roman" pitchFamily="18" charset="0"/>
            </a:endParaRPr>
          </a:p>
          <a:p>
            <a:pPr fontAlgn="base"/>
            <a:r>
              <a:rPr lang="en-US" dirty="0" smtClean="0">
                <a:latin typeface="Times New Roman" pitchFamily="18" charset="0"/>
                <a:cs typeface="Times New Roman" pitchFamily="18" charset="0"/>
              </a:rPr>
              <a:t>If </a:t>
            </a:r>
            <a:r>
              <a:rPr lang="en-US" dirty="0">
                <a:latin typeface="Times New Roman" pitchFamily="18" charset="0"/>
                <a:cs typeface="Times New Roman" pitchFamily="18" charset="0"/>
              </a:rPr>
              <a:t>the stress is applied </a:t>
            </a:r>
            <a:endParaRPr lang="sr-Latn-RS" dirty="0" smtClean="0">
              <a:latin typeface="Times New Roman" pitchFamily="18" charset="0"/>
              <a:cs typeface="Times New Roman" pitchFamily="18" charset="0"/>
            </a:endParaRPr>
          </a:p>
          <a:p>
            <a:pPr marL="114300" indent="0" fontAlgn="base">
              <a:buNone/>
            </a:pPr>
            <a:r>
              <a:rPr lang="sr-Latn-RS" dirty="0">
                <a:latin typeface="Times New Roman" pitchFamily="18" charset="0"/>
                <a:cs typeface="Times New Roman" pitchFamily="18" charset="0"/>
              </a:rPr>
              <a:t> </a:t>
            </a:r>
            <a:r>
              <a:rPr lang="sr-Latn-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beyond </a:t>
            </a:r>
            <a:r>
              <a:rPr lang="en-US" dirty="0">
                <a:latin typeface="Times New Roman" pitchFamily="18" charset="0"/>
                <a:cs typeface="Times New Roman" pitchFamily="18" charset="0"/>
              </a:rPr>
              <a:t>the elastic limit, </a:t>
            </a:r>
            <a:endParaRPr lang="sr-Latn-RS" dirty="0" smtClean="0">
              <a:latin typeface="Times New Roman" pitchFamily="18" charset="0"/>
              <a:cs typeface="Times New Roman" pitchFamily="18" charset="0"/>
            </a:endParaRPr>
          </a:p>
          <a:p>
            <a:pPr marL="114300" indent="0" fontAlgn="base">
              <a:buNone/>
            </a:pPr>
            <a:r>
              <a:rPr lang="sr-Latn-RS" dirty="0">
                <a:latin typeface="Times New Roman" pitchFamily="18" charset="0"/>
                <a:cs typeface="Times New Roman" pitchFamily="18" charset="0"/>
              </a:rPr>
              <a:t> </a:t>
            </a:r>
            <a:r>
              <a:rPr lang="sr-Latn-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then </a:t>
            </a:r>
            <a:r>
              <a:rPr lang="en-US" dirty="0">
                <a:latin typeface="Times New Roman" pitchFamily="18" charset="0"/>
                <a:cs typeface="Times New Roman" pitchFamily="18" charset="0"/>
              </a:rPr>
              <a:t>the substance will </a:t>
            </a:r>
            <a:endParaRPr lang="sr-Latn-RS" dirty="0" smtClean="0">
              <a:latin typeface="Times New Roman" pitchFamily="18" charset="0"/>
              <a:cs typeface="Times New Roman" pitchFamily="18" charset="0"/>
            </a:endParaRPr>
          </a:p>
          <a:p>
            <a:pPr marL="114300" indent="0" fontAlgn="base">
              <a:buNone/>
            </a:pPr>
            <a:r>
              <a:rPr lang="sr-Latn-RS" dirty="0">
                <a:latin typeface="Times New Roman" pitchFamily="18" charset="0"/>
                <a:cs typeface="Times New Roman" pitchFamily="18" charset="0"/>
              </a:rPr>
              <a:t> </a:t>
            </a:r>
            <a:r>
              <a:rPr lang="sr-Latn-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undergo </a:t>
            </a:r>
            <a:r>
              <a:rPr lang="en-US" dirty="0">
                <a:latin typeface="Times New Roman" pitchFamily="18" charset="0"/>
                <a:cs typeface="Times New Roman" pitchFamily="18" charset="0"/>
              </a:rPr>
              <a:t>plastic deformation.</a:t>
            </a:r>
          </a:p>
          <a:p>
            <a:endParaRPr lang="en-US" dirty="0"/>
          </a:p>
        </p:txBody>
      </p:sp>
      <p:pic>
        <p:nvPicPr>
          <p:cNvPr id="2050" name="Picture 2" descr="https://i0.wp.com/pediaa.com/wp-content/uploads/2018/01/Difference-Between-Elastic-and-Plastic-Deformation-1.png?resize=553%2C4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797967"/>
            <a:ext cx="3971925"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796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latin typeface="Times New Roman" pitchFamily="18" charset="0"/>
                <a:cs typeface="Times New Roman" pitchFamily="18" charset="0"/>
              </a:rPr>
              <a:t>Clinical </a:t>
            </a:r>
            <a:r>
              <a:rPr lang="en-US" sz="3600" dirty="0">
                <a:latin typeface="Times New Roman" pitchFamily="18" charset="0"/>
                <a:cs typeface="Times New Roman" pitchFamily="18" charset="0"/>
              </a:rPr>
              <a:t>forms of exogenous </a:t>
            </a:r>
            <a:r>
              <a:rPr lang="en-US" sz="3600" dirty="0" smtClean="0">
                <a:latin typeface="Times New Roman" pitchFamily="18" charset="0"/>
                <a:cs typeface="Times New Roman" pitchFamily="18" charset="0"/>
              </a:rPr>
              <a:t>hyperthermia</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r>
              <a:rPr lang="en-US" sz="2400" b="1" dirty="0" err="1">
                <a:latin typeface="Times New Roman" pitchFamily="18" charset="0"/>
                <a:cs typeface="Times New Roman" pitchFamily="18" charset="0"/>
              </a:rPr>
              <a:t>hyperthermic</a:t>
            </a:r>
            <a:r>
              <a:rPr lang="en-US" sz="2400" b="1" dirty="0">
                <a:latin typeface="Times New Roman" pitchFamily="18" charset="0"/>
                <a:cs typeface="Times New Roman" pitchFamily="18" charset="0"/>
              </a:rPr>
              <a:t> collapse </a:t>
            </a:r>
            <a:r>
              <a:rPr lang="en-US" sz="2400" dirty="0">
                <a:latin typeface="Times New Roman" pitchFamily="18" charset="0"/>
                <a:cs typeface="Times New Roman" pitchFamily="18" charset="0"/>
              </a:rPr>
              <a:t>due to vasodilation of the blood vessels of the brain</a:t>
            </a:r>
          </a:p>
          <a:p>
            <a:r>
              <a:rPr lang="en-US" sz="2400" b="1" dirty="0">
                <a:latin typeface="Times New Roman" pitchFamily="18" charset="0"/>
                <a:cs typeface="Times New Roman" pitchFamily="18" charset="0"/>
              </a:rPr>
              <a:t>heat stroke </a:t>
            </a:r>
            <a:endParaRPr lang="sr-Latn-RS" sz="2400" b="1" dirty="0" smtClean="0">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sunshine</a:t>
            </a:r>
            <a:r>
              <a:rPr lang="en-US" sz="2400" dirty="0">
                <a:latin typeface="Times New Roman" pitchFamily="18" charset="0"/>
                <a:cs typeface="Times New Roman" pitchFamily="18" charset="0"/>
              </a:rPr>
              <a:t>, the effect of ultraviolet rays on the head</a:t>
            </a:r>
          </a:p>
          <a:p>
            <a:r>
              <a:rPr lang="en-US" sz="2400" b="1" dirty="0">
                <a:latin typeface="Times New Roman" pitchFamily="18" charset="0"/>
                <a:cs typeface="Times New Roman" pitchFamily="18" charset="0"/>
              </a:rPr>
              <a:t>heat </a:t>
            </a:r>
            <a:r>
              <a:rPr lang="en-US" sz="2400" b="1" dirty="0" smtClean="0">
                <a:latin typeface="Times New Roman" pitchFamily="18" charset="0"/>
                <a:cs typeface="Times New Roman" pitchFamily="18" charset="0"/>
              </a:rPr>
              <a:t>cramps</a:t>
            </a:r>
            <a:r>
              <a:rPr lang="sr-Latn-RS" sz="24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muscle </a:t>
            </a:r>
            <a:r>
              <a:rPr lang="en-US" sz="2400" dirty="0">
                <a:latin typeface="Times New Roman" pitchFamily="18" charset="0"/>
                <a:cs typeface="Times New Roman" pitchFamily="18" charset="0"/>
              </a:rPr>
              <a:t>cramps usually in the legs and abdominal </a:t>
            </a:r>
            <a:r>
              <a:rPr lang="en-US" sz="2400" dirty="0" smtClean="0">
                <a:latin typeface="Times New Roman" pitchFamily="18" charset="0"/>
                <a:cs typeface="Times New Roman" pitchFamily="18" charset="0"/>
              </a:rPr>
              <a:t>wall</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due </a:t>
            </a:r>
            <a:r>
              <a:rPr lang="en-US" sz="2400" dirty="0">
                <a:latin typeface="Times New Roman" pitchFamily="18" charset="0"/>
                <a:cs typeface="Times New Roman" pitchFamily="18" charset="0"/>
              </a:rPr>
              <a:t>to excessive </a:t>
            </a:r>
            <a:r>
              <a:rPr lang="en-US" sz="2400" dirty="0" smtClean="0">
                <a:latin typeface="Times New Roman" pitchFamily="18" charset="0"/>
                <a:cs typeface="Times New Roman" pitchFamily="18" charset="0"/>
              </a:rPr>
              <a:t>sweating</a:t>
            </a:r>
            <a:r>
              <a:rPr lang="sr-Latn-RS" sz="2400" dirty="0">
                <a:latin typeface="Times New Roman" pitchFamily="18" charset="0"/>
                <a:cs typeface="Times New Roman" pitchFamily="18" charset="0"/>
              </a:rPr>
              <a:t> </a:t>
            </a:r>
            <a:r>
              <a:rPr lang="sr-Latn-RS" sz="2400" dirty="0" smtClean="0">
                <a:latin typeface="Times New Roman" pitchFamily="18" charset="0"/>
                <a:cs typeface="Times New Roman" pitchFamily="18" charset="0"/>
              </a:rPr>
              <a:t>and </a:t>
            </a:r>
            <a:r>
              <a:rPr lang="en-US" sz="2400" dirty="0">
                <a:latin typeface="Times New Roman" pitchFamily="18" charset="0"/>
                <a:cs typeface="Times New Roman" pitchFamily="18" charset="0"/>
              </a:rPr>
              <a:t>both salt and water </a:t>
            </a:r>
            <a:r>
              <a:rPr lang="en-US" sz="2400" dirty="0" smtClean="0">
                <a:latin typeface="Times New Roman" pitchFamily="18" charset="0"/>
                <a:cs typeface="Times New Roman" pitchFamily="18" charset="0"/>
              </a:rPr>
              <a:t>depletion</a:t>
            </a:r>
            <a:endParaRPr lang="en-US" sz="2400" dirty="0">
              <a:latin typeface="Times New Roman" pitchFamily="18" charset="0"/>
              <a:cs typeface="Times New Roman" pitchFamily="18" charset="0"/>
            </a:endParaRPr>
          </a:p>
          <a:p>
            <a:r>
              <a:rPr lang="en-US" sz="2400" b="1" dirty="0" err="1">
                <a:latin typeface="Times New Roman" pitchFamily="18" charset="0"/>
                <a:cs typeface="Times New Roman" pitchFamily="18" charset="0"/>
              </a:rPr>
              <a:t>thermogenic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anhydrosis</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due to congenital aplasia or hypoplasia of the sweat glands</a:t>
            </a:r>
          </a:p>
        </p:txBody>
      </p:sp>
    </p:spTree>
    <p:extLst>
      <p:ext uri="{BB962C8B-B14F-4D97-AF65-F5344CB8AC3E}">
        <p14:creationId xmlns:p14="http://schemas.microsoft.com/office/powerpoint/2010/main" val="115593301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sz="4000" b="1" dirty="0" smtClean="0">
                <a:latin typeface="Times New Roman" pitchFamily="18" charset="0"/>
                <a:cs typeface="Times New Roman" pitchFamily="18" charset="0"/>
              </a:rPr>
              <a:t>H</a:t>
            </a:r>
            <a:r>
              <a:rPr lang="en-US" sz="4000" b="1" dirty="0" smtClean="0">
                <a:latin typeface="Times New Roman" pitchFamily="18" charset="0"/>
                <a:cs typeface="Times New Roman" pitchFamily="18" charset="0"/>
              </a:rPr>
              <a:t>eat </a:t>
            </a:r>
            <a:r>
              <a:rPr lang="en-US" sz="4000" b="1" dirty="0">
                <a:latin typeface="Times New Roman" pitchFamily="18" charset="0"/>
                <a:cs typeface="Times New Roman" pitchFamily="18" charset="0"/>
              </a:rPr>
              <a:t>stroke </a:t>
            </a:r>
            <a:r>
              <a:rPr lang="sr-Latn-RS" sz="4800" b="1" dirty="0">
                <a:latin typeface="Times New Roman" pitchFamily="18" charset="0"/>
                <a:cs typeface="Times New Roman" pitchFamily="18" charset="0"/>
              </a:rPr>
              <a:t/>
            </a:r>
            <a:br>
              <a:rPr lang="sr-Latn-RS" sz="4800" b="1" dirty="0">
                <a:latin typeface="Times New Roman" pitchFamily="18" charset="0"/>
                <a:cs typeface="Times New Roman" pitchFamily="18" charset="0"/>
              </a:rPr>
            </a:br>
            <a:endParaRPr lang="en-US" dirty="0"/>
          </a:p>
        </p:txBody>
      </p:sp>
      <p:sp>
        <p:nvSpPr>
          <p:cNvPr id="3" name="Text Placeholder 2"/>
          <p:cNvSpPr>
            <a:spLocks noGrp="1"/>
          </p:cNvSpPr>
          <p:nvPr>
            <p:ph type="body" idx="1"/>
          </p:nvPr>
        </p:nvSpPr>
        <p:spPr>
          <a:xfrm>
            <a:off x="457200" y="1371600"/>
            <a:ext cx="7620000" cy="4800600"/>
          </a:xfrm>
        </p:spPr>
        <p:txBody>
          <a:bodyPr>
            <a:normAutofit fontScale="92500" lnSpcReduction="10000"/>
          </a:bodyPr>
          <a:lstStyle/>
          <a:p>
            <a:endParaRPr lang="sr-Latn-RS" dirty="0" smtClean="0"/>
          </a:p>
          <a:p>
            <a:r>
              <a:rPr lang="en-US" sz="2600" b="1" dirty="0" smtClean="0">
                <a:latin typeface="Times New Roman" pitchFamily="18" charset="0"/>
                <a:cs typeface="Times New Roman" pitchFamily="18" charset="0"/>
              </a:rPr>
              <a:t>Heat </a:t>
            </a:r>
            <a:r>
              <a:rPr lang="en-US" sz="2600" b="1" dirty="0">
                <a:latin typeface="Times New Roman" pitchFamily="18" charset="0"/>
                <a:cs typeface="Times New Roman" pitchFamily="18" charset="0"/>
              </a:rPr>
              <a:t>stroke</a:t>
            </a:r>
            <a:r>
              <a:rPr lang="en-US" sz="2600" dirty="0">
                <a:latin typeface="Times New Roman" pitchFamily="18" charset="0"/>
                <a:cs typeface="Times New Roman" pitchFamily="18" charset="0"/>
              </a:rPr>
              <a:t> occurs when thermoregulation is overwhelmed by a combination of </a:t>
            </a:r>
            <a:endParaRPr lang="sr-Latn-RS" sz="2600" dirty="0" smtClean="0">
              <a:latin typeface="Times New Roman" pitchFamily="18" charset="0"/>
              <a:cs typeface="Times New Roman" pitchFamily="18" charset="0"/>
            </a:endParaRPr>
          </a:p>
          <a:p>
            <a:pPr marL="628650" indent="-514350">
              <a:buAutoNum type="arabicPeriod"/>
            </a:pPr>
            <a:r>
              <a:rPr lang="en-US" sz="2600" dirty="0" smtClean="0">
                <a:latin typeface="Times New Roman" pitchFamily="18" charset="0"/>
                <a:cs typeface="Times New Roman" pitchFamily="18" charset="0"/>
              </a:rPr>
              <a:t>excessive </a:t>
            </a:r>
            <a:r>
              <a:rPr lang="en-US" sz="2600" dirty="0">
                <a:latin typeface="Times New Roman" pitchFamily="18" charset="0"/>
                <a:cs typeface="Times New Roman" pitchFamily="18" charset="0"/>
              </a:rPr>
              <a:t>metabolic production of heat (exertion), </a:t>
            </a:r>
            <a:endParaRPr lang="sr-Latn-RS" sz="2600" dirty="0" smtClean="0">
              <a:latin typeface="Times New Roman" pitchFamily="18" charset="0"/>
              <a:cs typeface="Times New Roman" pitchFamily="18" charset="0"/>
            </a:endParaRPr>
          </a:p>
          <a:p>
            <a:pPr marL="628650" indent="-514350">
              <a:buAutoNum type="arabicPeriod"/>
            </a:pPr>
            <a:r>
              <a:rPr lang="en-US" sz="2600" dirty="0" smtClean="0">
                <a:latin typeface="Times New Roman" pitchFamily="18" charset="0"/>
                <a:cs typeface="Times New Roman" pitchFamily="18" charset="0"/>
              </a:rPr>
              <a:t>excessive </a:t>
            </a:r>
            <a:r>
              <a:rPr lang="en-US" sz="2600" dirty="0">
                <a:latin typeface="Times New Roman" pitchFamily="18" charset="0"/>
                <a:cs typeface="Times New Roman" pitchFamily="18" charset="0"/>
              </a:rPr>
              <a:t>environmental heat, and </a:t>
            </a:r>
            <a:endParaRPr lang="sr-Latn-RS" sz="2600" dirty="0" smtClean="0">
              <a:latin typeface="Times New Roman" pitchFamily="18" charset="0"/>
              <a:cs typeface="Times New Roman" pitchFamily="18" charset="0"/>
            </a:endParaRPr>
          </a:p>
          <a:p>
            <a:pPr marL="628650" indent="-514350">
              <a:buAutoNum type="arabicPeriod"/>
            </a:pPr>
            <a:r>
              <a:rPr lang="en-US" sz="2600" dirty="0" smtClean="0">
                <a:latin typeface="Times New Roman" pitchFamily="18" charset="0"/>
                <a:cs typeface="Times New Roman" pitchFamily="18" charset="0"/>
              </a:rPr>
              <a:t>insufficient </a:t>
            </a:r>
            <a:r>
              <a:rPr lang="en-US" sz="2600" dirty="0">
                <a:latin typeface="Times New Roman" pitchFamily="18" charset="0"/>
                <a:cs typeface="Times New Roman" pitchFamily="18" charset="0"/>
              </a:rPr>
              <a:t>or impaired heat loss, resulting in an abnormally high body temperature</a:t>
            </a:r>
            <a:r>
              <a:rPr lang="en-US" sz="2600" dirty="0" smtClean="0">
                <a:latin typeface="Times New Roman" pitchFamily="18" charset="0"/>
                <a:cs typeface="Times New Roman" pitchFamily="18" charset="0"/>
              </a:rPr>
              <a:t>.</a:t>
            </a:r>
            <a:endParaRPr lang="sr-Latn-RS" sz="2600" baseline="30000" dirty="0">
              <a:latin typeface="Times New Roman" pitchFamily="18" charset="0"/>
              <a:cs typeface="Times New Roman" pitchFamily="18" charset="0"/>
            </a:endParaRPr>
          </a:p>
          <a:p>
            <a:r>
              <a:rPr lang="en-US" sz="2600" dirty="0" smtClean="0">
                <a:latin typeface="Times New Roman" pitchFamily="18" charset="0"/>
                <a:cs typeface="Times New Roman" pitchFamily="18" charset="0"/>
              </a:rPr>
              <a:t>In </a:t>
            </a:r>
            <a:r>
              <a:rPr lang="en-US" sz="2600" dirty="0">
                <a:latin typeface="Times New Roman" pitchFamily="18" charset="0"/>
                <a:cs typeface="Times New Roman" pitchFamily="18" charset="0"/>
              </a:rPr>
              <a:t>severe cases, temperatures can exceed 40 °</a:t>
            </a:r>
            <a:r>
              <a:rPr lang="en-US" sz="2600" dirty="0" smtClean="0">
                <a:latin typeface="Times New Roman" pitchFamily="18" charset="0"/>
                <a:cs typeface="Times New Roman" pitchFamily="18" charset="0"/>
              </a:rPr>
              <a:t>C.</a:t>
            </a:r>
            <a:endParaRPr lang="sr-Latn-RS" sz="2600" baseline="30000" dirty="0">
              <a:latin typeface="Times New Roman" pitchFamily="18" charset="0"/>
              <a:cs typeface="Times New Roman" pitchFamily="18" charset="0"/>
            </a:endParaRPr>
          </a:p>
          <a:p>
            <a:r>
              <a:rPr lang="en-US" sz="2600" dirty="0" smtClean="0">
                <a:latin typeface="Times New Roman" pitchFamily="18" charset="0"/>
                <a:cs typeface="Times New Roman" pitchFamily="18" charset="0"/>
              </a:rPr>
              <a:t>An </a:t>
            </a:r>
            <a:r>
              <a:rPr lang="en-US" sz="2600" dirty="0">
                <a:latin typeface="Times New Roman" pitchFamily="18" charset="0"/>
                <a:cs typeface="Times New Roman" pitchFamily="18" charset="0"/>
              </a:rPr>
              <a:t>alternative definition is that </a:t>
            </a:r>
            <a:r>
              <a:rPr lang="en-US" sz="2600" dirty="0" smtClean="0">
                <a:latin typeface="Times New Roman" pitchFamily="18" charset="0"/>
                <a:cs typeface="Times New Roman" pitchFamily="18" charset="0"/>
              </a:rPr>
              <a:t>heat</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stroke </a:t>
            </a:r>
            <a:r>
              <a:rPr lang="en-US" sz="2600" dirty="0">
                <a:latin typeface="Times New Roman" pitchFamily="18" charset="0"/>
                <a:cs typeface="Times New Roman" pitchFamily="18" charset="0"/>
              </a:rPr>
              <a:t>is a form of hyperthermia associated with a systemic inflammatory response that leads to </a:t>
            </a:r>
            <a:r>
              <a:rPr lang="en-US" sz="2600" dirty="0" err="1">
                <a:latin typeface="Times New Roman" pitchFamily="18" charset="0"/>
                <a:cs typeface="Times New Roman" pitchFamily="18" charset="0"/>
              </a:rPr>
              <a:t>multiorgan</a:t>
            </a:r>
            <a:r>
              <a:rPr lang="en-US" sz="2600" dirty="0">
                <a:latin typeface="Times New Roman" pitchFamily="18" charset="0"/>
                <a:cs typeface="Times New Roman" pitchFamily="18" charset="0"/>
              </a:rPr>
              <a:t> dysfunction, especially encephalopathy</a:t>
            </a:r>
            <a:r>
              <a:rPr lang="en-US" sz="2600" dirty="0" smtClean="0">
                <a:latin typeface="Times New Roman" pitchFamily="18" charset="0"/>
                <a:cs typeface="Times New Roman" pitchFamily="18" charset="0"/>
              </a:rPr>
              <a:t>.</a:t>
            </a:r>
            <a:r>
              <a:rPr lang="en-US" sz="2600" dirty="0">
                <a:latin typeface="Times New Roman" pitchFamily="18" charset="0"/>
                <a:cs typeface="Times New Roman" pitchFamily="18" charset="0"/>
              </a:rPr>
              <a:t> </a:t>
            </a:r>
          </a:p>
          <a:p>
            <a:endParaRPr lang="en-US" dirty="0"/>
          </a:p>
          <a:p>
            <a:endParaRPr lang="en-US" dirty="0"/>
          </a:p>
        </p:txBody>
      </p:sp>
    </p:spTree>
    <p:extLst>
      <p:ext uri="{BB962C8B-B14F-4D97-AF65-F5344CB8AC3E}">
        <p14:creationId xmlns:p14="http://schemas.microsoft.com/office/powerpoint/2010/main" val="3612191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sz="4800" b="1" dirty="0">
                <a:latin typeface="Times New Roman" pitchFamily="18" charset="0"/>
                <a:cs typeface="Times New Roman" pitchFamily="18" charset="0"/>
              </a:rPr>
              <a:t>H</a:t>
            </a:r>
            <a:r>
              <a:rPr lang="en-US" sz="4800" b="1" dirty="0">
                <a:latin typeface="Times New Roman" pitchFamily="18" charset="0"/>
                <a:cs typeface="Times New Roman" pitchFamily="18" charset="0"/>
              </a:rPr>
              <a:t>eat stroke</a:t>
            </a:r>
            <a:endParaRPr lang="en-US" dirty="0"/>
          </a:p>
        </p:txBody>
      </p:sp>
      <p:sp>
        <p:nvSpPr>
          <p:cNvPr id="3" name="Text Placeholder 2"/>
          <p:cNvSpPr>
            <a:spLocks noGrp="1"/>
          </p:cNvSpPr>
          <p:nvPr>
            <p:ph type="body" idx="1"/>
          </p:nvPr>
        </p:nvSpPr>
        <p:spPr/>
        <p:txBody>
          <a:bodyPr/>
          <a:lstStyle/>
          <a:p>
            <a:r>
              <a:rPr lang="en-US" sz="2400" dirty="0">
                <a:latin typeface="Times New Roman" pitchFamily="18" charset="0"/>
                <a:cs typeface="Times New Roman" pitchFamily="18" charset="0"/>
              </a:rPr>
              <a:t>Heat stroke can be </a:t>
            </a:r>
            <a:r>
              <a:rPr lang="en-US" sz="2400" dirty="0" err="1">
                <a:latin typeface="Times New Roman" pitchFamily="18" charset="0"/>
                <a:cs typeface="Times New Roman" pitchFamily="18" charset="0"/>
              </a:rPr>
              <a:t>exertional</a:t>
            </a:r>
            <a:r>
              <a:rPr lang="en-US" sz="2400" dirty="0">
                <a:latin typeface="Times New Roman" pitchFamily="18" charset="0"/>
                <a:cs typeface="Times New Roman" pitchFamily="18" charset="0"/>
              </a:rPr>
              <a:t> or non-</a:t>
            </a:r>
            <a:r>
              <a:rPr lang="en-US" sz="2400" dirty="0" err="1">
                <a:latin typeface="Times New Roman" pitchFamily="18" charset="0"/>
                <a:cs typeface="Times New Roman" pitchFamily="18" charset="0"/>
              </a:rPr>
              <a:t>exertional</a:t>
            </a:r>
            <a:r>
              <a:rPr lang="en-US" sz="2400" dirty="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endParaRPr lang="sr-Latn-RS" sz="2400" dirty="0">
              <a:latin typeface="Times New Roman" pitchFamily="18" charset="0"/>
              <a:cs typeface="Times New Roman" pitchFamily="18" charset="0"/>
            </a:endParaRPr>
          </a:p>
          <a:p>
            <a:r>
              <a:rPr lang="en-US" sz="2400" dirty="0" err="1">
                <a:latin typeface="Times New Roman" pitchFamily="18" charset="0"/>
                <a:cs typeface="Times New Roman" pitchFamily="18" charset="0"/>
              </a:rPr>
              <a:t>Exertional</a:t>
            </a:r>
            <a:r>
              <a:rPr lang="en-US" sz="2400" dirty="0">
                <a:latin typeface="Times New Roman" pitchFamily="18" charset="0"/>
                <a:cs typeface="Times New Roman" pitchFamily="18" charset="0"/>
              </a:rPr>
              <a:t> heat stroke tends to occur in </a:t>
            </a:r>
            <a:r>
              <a:rPr lang="en-US" sz="2400" dirty="0" smtClean="0">
                <a:latin typeface="Times New Roman" pitchFamily="18" charset="0"/>
                <a:cs typeface="Times New Roman" pitchFamily="18" charset="0"/>
              </a:rPr>
              <a:t>athletes, </a:t>
            </a:r>
            <a:r>
              <a:rPr lang="en-US" sz="2400" dirty="0">
                <a:latin typeface="Times New Roman" pitchFamily="18" charset="0"/>
                <a:cs typeface="Times New Roman" pitchFamily="18" charset="0"/>
              </a:rPr>
              <a:t>those in the military, and anyone performing </a:t>
            </a:r>
            <a:r>
              <a:rPr lang="en-US" sz="2400" b="1" dirty="0">
                <a:latin typeface="Times New Roman" pitchFamily="18" charset="0"/>
                <a:cs typeface="Times New Roman" pitchFamily="18" charset="0"/>
              </a:rPr>
              <a:t>rigorous physical activity in hot environments. </a:t>
            </a:r>
            <a:endParaRPr lang="sr-Latn-RS" sz="2400" b="1" dirty="0" smtClean="0">
              <a:latin typeface="Times New Roman" pitchFamily="18" charset="0"/>
              <a:cs typeface="Times New Roman" pitchFamily="18" charset="0"/>
            </a:endParaRPr>
          </a:p>
          <a:p>
            <a:endParaRPr lang="sr-Latn-R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Non-</a:t>
            </a:r>
            <a:r>
              <a:rPr lang="en-US" sz="2400" dirty="0" err="1">
                <a:latin typeface="Times New Roman" pitchFamily="18" charset="0"/>
                <a:cs typeface="Times New Roman" pitchFamily="18" charset="0"/>
              </a:rPr>
              <a:t>exertional</a:t>
            </a:r>
            <a:r>
              <a:rPr lang="en-US" sz="2400" dirty="0">
                <a:latin typeface="Times New Roman" pitchFamily="18" charset="0"/>
                <a:cs typeface="Times New Roman" pitchFamily="18" charset="0"/>
              </a:rPr>
              <a:t> heatstroke tends to develop in elderly individuals and those with obesity, diabetes, heart disease, renal disease, hypertension, dementia, and alcoholism. </a:t>
            </a:r>
          </a:p>
          <a:p>
            <a:endParaRPr lang="en-US" dirty="0"/>
          </a:p>
        </p:txBody>
      </p:sp>
    </p:spTree>
    <p:extLst>
      <p:ext uri="{BB962C8B-B14F-4D97-AF65-F5344CB8AC3E}">
        <p14:creationId xmlns:p14="http://schemas.microsoft.com/office/powerpoint/2010/main" val="97627368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400" i="1" dirty="0" err="1" smtClean="0">
                <a:latin typeface="Times New Roman" pitchFamily="18" charset="0"/>
                <a:cs typeface="Times New Roman" pitchFamily="18" charset="0"/>
              </a:rPr>
              <a:t>Hyp</a:t>
            </a:r>
            <a:r>
              <a:rPr lang="sr-Latn-RS" sz="4400" i="1" dirty="0" smtClean="0">
                <a:latin typeface="Times New Roman" pitchFamily="18" charset="0"/>
                <a:cs typeface="Times New Roman" pitchFamily="18" charset="0"/>
              </a:rPr>
              <a:t>o</a:t>
            </a:r>
            <a:r>
              <a:rPr lang="en-US" sz="4400" i="1" dirty="0" err="1" smtClean="0">
                <a:latin typeface="Times New Roman" pitchFamily="18" charset="0"/>
                <a:cs typeface="Times New Roman" pitchFamily="18" charset="0"/>
              </a:rPr>
              <a:t>thermia</a:t>
            </a:r>
            <a:endParaRPr lang="en-US" dirty="0"/>
          </a:p>
        </p:txBody>
      </p:sp>
      <p:sp>
        <p:nvSpPr>
          <p:cNvPr id="3" name="Text Placeholder 2"/>
          <p:cNvSpPr>
            <a:spLocks noGrp="1"/>
          </p:cNvSpPr>
          <p:nvPr>
            <p:ph type="body" idx="1"/>
          </p:nvPr>
        </p:nvSpPr>
        <p:spPr/>
        <p:txBody>
          <a:bodyPr>
            <a:normAutofit/>
          </a:bodyPr>
          <a:lstStyle/>
          <a:p>
            <a:r>
              <a:rPr lang="en-US" sz="2400" b="1" dirty="0">
                <a:latin typeface="Times New Roman" pitchFamily="18" charset="0"/>
                <a:cs typeface="Times New Roman" pitchFamily="18" charset="0"/>
              </a:rPr>
              <a:t>is an involuntary drop in core body temperature below </a:t>
            </a:r>
            <a:r>
              <a:rPr lang="en-US" sz="2400" b="1" dirty="0" smtClean="0">
                <a:latin typeface="Times New Roman" pitchFamily="18" charset="0"/>
                <a:cs typeface="Times New Roman" pitchFamily="18" charset="0"/>
              </a:rPr>
              <a:t>35°C</a:t>
            </a:r>
            <a:r>
              <a:rPr lang="en-US" sz="2400" dirty="0" smtClean="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Mild </a:t>
            </a:r>
            <a:r>
              <a:rPr lang="en-US" sz="2400" dirty="0">
                <a:latin typeface="Times New Roman" pitchFamily="18" charset="0"/>
                <a:cs typeface="Times New Roman" pitchFamily="18" charset="0"/>
              </a:rPr>
              <a:t>hypothermia is defined as a core temperature of 32 to 35°C </a:t>
            </a:r>
            <a:r>
              <a:rPr lang="en-US" sz="2400" dirty="0" smtClean="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r>
              <a:rPr lang="sr-Latn-RS" sz="2400" dirty="0" smtClean="0">
                <a:latin typeface="Times New Roman" pitchFamily="18" charset="0"/>
                <a:cs typeface="Times New Roman" pitchFamily="18" charset="0"/>
              </a:rPr>
              <a:t>M</a:t>
            </a:r>
            <a:r>
              <a:rPr lang="en-US" sz="2400" dirty="0" err="1" smtClean="0">
                <a:latin typeface="Times New Roman" pitchFamily="18" charset="0"/>
                <a:cs typeface="Times New Roman" pitchFamily="18" charset="0"/>
              </a:rPr>
              <a:t>oderate</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hypothermia is 28 to 32°C </a:t>
            </a:r>
            <a:r>
              <a:rPr lang="sr-Latn-RS" sz="2400" dirty="0" smtClean="0">
                <a:latin typeface="Times New Roman" pitchFamily="18" charset="0"/>
                <a:cs typeface="Times New Roman" pitchFamily="18" charset="0"/>
              </a:rPr>
              <a:t>,</a:t>
            </a:r>
          </a:p>
          <a:p>
            <a:r>
              <a:rPr lang="sr-Latn-RS" sz="2400" dirty="0" smtClean="0">
                <a:latin typeface="Times New Roman" pitchFamily="18" charset="0"/>
                <a:cs typeface="Times New Roman" pitchFamily="18" charset="0"/>
              </a:rPr>
              <a:t>S</a:t>
            </a:r>
            <a:r>
              <a:rPr lang="en-US" sz="2400" dirty="0" err="1" smtClean="0">
                <a:latin typeface="Times New Roman" pitchFamily="18" charset="0"/>
                <a:cs typeface="Times New Roman" pitchFamily="18" charset="0"/>
              </a:rPr>
              <a:t>evere</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hypothermia is 24 to 28°C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and </a:t>
            </a:r>
            <a:endParaRPr lang="sr-Latn-RS" sz="2400" dirty="0" smtClean="0">
              <a:latin typeface="Times New Roman" pitchFamily="18" charset="0"/>
              <a:cs typeface="Times New Roman" pitchFamily="18" charset="0"/>
            </a:endParaRPr>
          </a:p>
          <a:p>
            <a:r>
              <a:rPr lang="sr-Latn-RS" sz="2400" dirty="0" smtClean="0">
                <a:latin typeface="Times New Roman" pitchFamily="18" charset="0"/>
                <a:cs typeface="Times New Roman" pitchFamily="18" charset="0"/>
              </a:rPr>
              <a:t>P</a:t>
            </a:r>
            <a:r>
              <a:rPr lang="en-US" sz="2400" dirty="0" err="1" smtClean="0">
                <a:latin typeface="Times New Roman" pitchFamily="18" charset="0"/>
                <a:cs typeface="Times New Roman" pitchFamily="18" charset="0"/>
              </a:rPr>
              <a:t>rofound</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hypothermia &lt; </a:t>
            </a:r>
            <a:r>
              <a:rPr lang="en-US" sz="2400" dirty="0" smtClean="0">
                <a:latin typeface="Times New Roman" pitchFamily="18" charset="0"/>
                <a:cs typeface="Times New Roman" pitchFamily="18" charset="0"/>
              </a:rPr>
              <a:t>24°C.</a:t>
            </a:r>
            <a:r>
              <a:rPr lang="en-US" sz="2400" dirty="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endParaRPr lang="sr-Latn-RS" sz="2400" dirty="0">
              <a:latin typeface="Times New Roman" pitchFamily="18" charset="0"/>
              <a:cs typeface="Times New Roman" pitchFamily="18" charset="0"/>
            </a:endParaRPr>
          </a:p>
          <a:p>
            <a:r>
              <a:rPr lang="sr-Latn-RS" sz="2400" dirty="0" smtClean="0">
                <a:latin typeface="Times New Roman" pitchFamily="18" charset="0"/>
                <a:cs typeface="Times New Roman" pitchFamily="18" charset="0"/>
              </a:rPr>
              <a:t>I</a:t>
            </a:r>
            <a:r>
              <a:rPr lang="en-US" sz="2400" dirty="0" smtClean="0">
                <a:latin typeface="Times New Roman" pitchFamily="18" charset="0"/>
                <a:cs typeface="Times New Roman" pitchFamily="18" charset="0"/>
              </a:rPr>
              <a:t>n </a:t>
            </a:r>
            <a:r>
              <a:rPr lang="en-US" sz="2400" dirty="0">
                <a:latin typeface="Times New Roman" pitchFamily="18" charset="0"/>
                <a:cs typeface="Times New Roman" pitchFamily="18" charset="0"/>
              </a:rPr>
              <a:t>addition to prolonged cold exposure, impaired thermoregulation is a leading cause of hypothermia.</a:t>
            </a:r>
          </a:p>
        </p:txBody>
      </p:sp>
    </p:spTree>
    <p:extLst>
      <p:ext uri="{BB962C8B-B14F-4D97-AF65-F5344CB8AC3E}">
        <p14:creationId xmlns:p14="http://schemas.microsoft.com/office/powerpoint/2010/main" val="26169271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dirty="0" smtClean="0">
                <a:latin typeface="Times New Roman" pitchFamily="18" charset="0"/>
                <a:cs typeface="Times New Roman" pitchFamily="18" charset="0"/>
              </a:rPr>
              <a:t>Etiology of  h</a:t>
            </a:r>
            <a:r>
              <a:rPr lang="en-US" sz="3600" dirty="0" err="1" smtClean="0">
                <a:latin typeface="Times New Roman" pitchFamily="18" charset="0"/>
                <a:cs typeface="Times New Roman" pitchFamily="18" charset="0"/>
              </a:rPr>
              <a:t>yp</a:t>
            </a:r>
            <a:r>
              <a:rPr lang="sr-Latn-RS" sz="3600" dirty="0">
                <a:latin typeface="Times New Roman" pitchFamily="18" charset="0"/>
                <a:cs typeface="Times New Roman" pitchFamily="18" charset="0"/>
              </a:rPr>
              <a:t>o</a:t>
            </a:r>
            <a:r>
              <a:rPr lang="en-US" sz="3600" dirty="0" err="1">
                <a:latin typeface="Times New Roman" pitchFamily="18" charset="0"/>
                <a:cs typeface="Times New Roman" pitchFamily="18" charset="0"/>
              </a:rPr>
              <a:t>thermia</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r>
              <a:rPr lang="en-US" dirty="0" smtClean="0">
                <a:latin typeface="Times New Roman" pitchFamily="18" charset="0"/>
                <a:cs typeface="Times New Roman" pitchFamily="18" charset="0"/>
              </a:rPr>
              <a:t>Hypothermia </a:t>
            </a:r>
            <a:r>
              <a:rPr lang="en-US" dirty="0">
                <a:latin typeface="Times New Roman" pitchFamily="18" charset="0"/>
                <a:cs typeface="Times New Roman" pitchFamily="18" charset="0"/>
              </a:rPr>
              <a:t>caused by impaired thermoregulation can be due to skin disorders, cerebrovascular accidents, neurodegenerative disorders, peripheral neuropathies, spinal cord injuries leading to improper peripheral </a:t>
            </a:r>
            <a:r>
              <a:rPr lang="en-US" dirty="0" smtClean="0">
                <a:latin typeface="Times New Roman" pitchFamily="18" charset="0"/>
                <a:cs typeface="Times New Roman" pitchFamily="18" charset="0"/>
              </a:rPr>
              <a:t>vasodilation.</a:t>
            </a:r>
          </a:p>
          <a:p>
            <a:r>
              <a:rPr lang="en-US" dirty="0" smtClean="0">
                <a:latin typeface="Times New Roman" pitchFamily="18" charset="0"/>
                <a:cs typeface="Times New Roman" pitchFamily="18" charset="0"/>
              </a:rPr>
              <a:t>Hypothermia </a:t>
            </a:r>
            <a:r>
              <a:rPr lang="en-US" dirty="0">
                <a:latin typeface="Times New Roman" pitchFamily="18" charset="0"/>
                <a:cs typeface="Times New Roman" pitchFamily="18" charset="0"/>
              </a:rPr>
              <a:t>can also be caused by endocrine disorders such as diabetes, hypothyroidism, </a:t>
            </a:r>
            <a:r>
              <a:rPr lang="en-US" dirty="0" err="1">
                <a:latin typeface="Times New Roman" pitchFamily="18" charset="0"/>
                <a:cs typeface="Times New Roman" pitchFamily="18" charset="0"/>
              </a:rPr>
              <a:t>hypoadrenalism</a:t>
            </a:r>
            <a:r>
              <a:rPr lang="en-US" dirty="0">
                <a:latin typeface="Times New Roman" pitchFamily="18" charset="0"/>
                <a:cs typeface="Times New Roman" pitchFamily="18" charset="0"/>
              </a:rPr>
              <a:t>, and hypopituitarism. </a:t>
            </a:r>
            <a:endParaRPr lang="sr-Latn-R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Those </a:t>
            </a:r>
            <a:r>
              <a:rPr lang="en-US" dirty="0">
                <a:latin typeface="Times New Roman" pitchFamily="18" charset="0"/>
                <a:cs typeface="Times New Roman" pitchFamily="18" charset="0"/>
              </a:rPr>
              <a:t>most at risk for hypothermia include elderly and trauma patients, those who are mentally ill, and those who abuse alcohol or drugs. </a:t>
            </a:r>
            <a:endParaRPr lang="sr-Latn-R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Decreased </a:t>
            </a:r>
            <a:r>
              <a:rPr lang="en-US" dirty="0">
                <a:latin typeface="Times New Roman" pitchFamily="18" charset="0"/>
                <a:cs typeface="Times New Roman" pitchFamily="18" charset="0"/>
              </a:rPr>
              <a:t>metabolic rates from </a:t>
            </a:r>
            <a:r>
              <a:rPr lang="en-US" dirty="0" smtClean="0">
                <a:latin typeface="Times New Roman" pitchFamily="18" charset="0"/>
                <a:cs typeface="Times New Roman" pitchFamily="18" charset="0"/>
              </a:rPr>
              <a:t>malnourishment, </a:t>
            </a:r>
            <a:r>
              <a:rPr lang="en-US" dirty="0">
                <a:latin typeface="Times New Roman" pitchFamily="18" charset="0"/>
                <a:cs typeface="Times New Roman" pitchFamily="18" charset="0"/>
              </a:rPr>
              <a:t>and hypoglycemia can also cause hypothermia</a:t>
            </a:r>
          </a:p>
          <a:p>
            <a:endParaRPr lang="en-US" dirty="0"/>
          </a:p>
        </p:txBody>
      </p:sp>
    </p:spTree>
    <p:extLst>
      <p:ext uri="{BB962C8B-B14F-4D97-AF65-F5344CB8AC3E}">
        <p14:creationId xmlns:p14="http://schemas.microsoft.com/office/powerpoint/2010/main" val="309959045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i="1" dirty="0" err="1">
                <a:latin typeface="Times New Roman" pitchFamily="18" charset="0"/>
                <a:cs typeface="Times New Roman" pitchFamily="18" charset="0"/>
              </a:rPr>
              <a:t>Hyp</a:t>
            </a:r>
            <a:r>
              <a:rPr lang="sr-Latn-RS" sz="4800" i="1" dirty="0">
                <a:latin typeface="Times New Roman" pitchFamily="18" charset="0"/>
                <a:cs typeface="Times New Roman" pitchFamily="18" charset="0"/>
              </a:rPr>
              <a:t>o</a:t>
            </a:r>
            <a:r>
              <a:rPr lang="en-US" sz="4800" i="1" dirty="0" err="1">
                <a:latin typeface="Times New Roman" pitchFamily="18" charset="0"/>
                <a:cs typeface="Times New Roman" pitchFamily="18" charset="0"/>
              </a:rPr>
              <a:t>thermia</a:t>
            </a:r>
            <a:endParaRPr lang="en-US" dirty="0"/>
          </a:p>
        </p:txBody>
      </p:sp>
      <p:sp>
        <p:nvSpPr>
          <p:cNvPr id="3" name="Text Placeholder 2"/>
          <p:cNvSpPr>
            <a:spLocks noGrp="1"/>
          </p:cNvSpPr>
          <p:nvPr>
            <p:ph type="body" idx="1"/>
          </p:nvPr>
        </p:nvSpPr>
        <p:spPr/>
        <p:txBody>
          <a:bodyPr>
            <a:normAutofit fontScale="92500"/>
          </a:bodyPr>
          <a:lstStyle/>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body responds by generating heat via:</a:t>
            </a:r>
          </a:p>
          <a:p>
            <a:r>
              <a:rPr lang="en-US" b="1" dirty="0">
                <a:latin typeface="Times New Roman" pitchFamily="18" charset="0"/>
                <a:cs typeface="Times New Roman" pitchFamily="18" charset="0"/>
              </a:rPr>
              <a:t>Activating the sympathetic nervous system </a:t>
            </a:r>
            <a:r>
              <a:rPr lang="en-US" dirty="0">
                <a:latin typeface="Times New Roman" pitchFamily="18" charset="0"/>
                <a:cs typeface="Times New Roman" pitchFamily="18" charset="0"/>
              </a:rPr>
              <a:t>which causes vasoconstriction of skin arterioles, causing blood to bypass the skin and leading to a decreased loss of heat. </a:t>
            </a:r>
            <a:endParaRPr lang="sr-Latn-R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Additionally</a:t>
            </a:r>
            <a:r>
              <a:rPr lang="en-US" dirty="0">
                <a:latin typeface="Times New Roman" pitchFamily="18" charset="0"/>
                <a:cs typeface="Times New Roman" pitchFamily="18" charset="0"/>
              </a:rPr>
              <a:t>, </a:t>
            </a:r>
            <a:r>
              <a:rPr lang="en-US" b="1" dirty="0">
                <a:latin typeface="Times New Roman" pitchFamily="18" charset="0"/>
                <a:cs typeface="Times New Roman" pitchFamily="18" charset="0"/>
              </a:rPr>
              <a:t>adrenal glands will release </a:t>
            </a:r>
            <a:r>
              <a:rPr lang="en-US" b="1" dirty="0" err="1">
                <a:latin typeface="Times New Roman" pitchFamily="18" charset="0"/>
                <a:cs typeface="Times New Roman" pitchFamily="18" charset="0"/>
              </a:rPr>
              <a:t>catecholamines</a:t>
            </a:r>
            <a:r>
              <a:rPr lang="en-US" b="1" dirty="0">
                <a:latin typeface="Times New Roman" pitchFamily="18" charset="0"/>
                <a:cs typeface="Times New Roman" pitchFamily="18" charset="0"/>
              </a:rPr>
              <a:t> </a:t>
            </a:r>
            <a:r>
              <a:rPr lang="en-US" dirty="0">
                <a:latin typeface="Times New Roman" pitchFamily="18" charset="0"/>
                <a:cs typeface="Times New Roman" pitchFamily="18" charset="0"/>
              </a:rPr>
              <a:t>(epinephrine, norepinephrine), leading to increased metabolic rate and heat production. </a:t>
            </a:r>
          </a:p>
          <a:p>
            <a:r>
              <a:rPr lang="en-US" b="1" dirty="0">
                <a:latin typeface="Times New Roman" pitchFamily="18" charset="0"/>
                <a:cs typeface="Times New Roman" pitchFamily="18" charset="0"/>
              </a:rPr>
              <a:t>Releasing thyroid hormones </a:t>
            </a:r>
            <a:r>
              <a:rPr lang="en-US" dirty="0" smtClean="0">
                <a:latin typeface="Times New Roman" pitchFamily="18" charset="0"/>
                <a:cs typeface="Times New Roman" pitchFamily="18" charset="0"/>
              </a:rPr>
              <a:t>causes </a:t>
            </a:r>
            <a:r>
              <a:rPr lang="en-US" dirty="0">
                <a:latin typeface="Times New Roman" pitchFamily="18" charset="0"/>
                <a:cs typeface="Times New Roman" pitchFamily="18" charset="0"/>
              </a:rPr>
              <a:t>an increased metabolic rate and subsequent heat production.</a:t>
            </a:r>
          </a:p>
          <a:p>
            <a:r>
              <a:rPr lang="en-US" dirty="0">
                <a:latin typeface="Times New Roman" pitchFamily="18" charset="0"/>
                <a:cs typeface="Times New Roman" pitchFamily="18" charset="0"/>
              </a:rPr>
              <a:t>Activating the </a:t>
            </a:r>
            <a:r>
              <a:rPr lang="en-US" b="1" dirty="0">
                <a:latin typeface="Times New Roman" pitchFamily="18" charset="0"/>
                <a:cs typeface="Times New Roman" pitchFamily="18" charset="0"/>
              </a:rPr>
              <a:t>primary motor center </a:t>
            </a:r>
            <a:r>
              <a:rPr lang="en-US" dirty="0">
                <a:latin typeface="Times New Roman" pitchFamily="18" charset="0"/>
                <a:cs typeface="Times New Roman" pitchFamily="18" charset="0"/>
              </a:rPr>
              <a:t>in the posterior hypothalamus causes </a:t>
            </a:r>
            <a:r>
              <a:rPr lang="en-US" b="1" dirty="0">
                <a:latin typeface="Times New Roman" pitchFamily="18" charset="0"/>
                <a:cs typeface="Times New Roman" pitchFamily="18" charset="0"/>
              </a:rPr>
              <a:t>skeletal muscle contraction </a:t>
            </a:r>
            <a:r>
              <a:rPr lang="en-US" dirty="0">
                <a:latin typeface="Times New Roman" pitchFamily="18" charset="0"/>
                <a:cs typeface="Times New Roman" pitchFamily="18" charset="0"/>
              </a:rPr>
              <a:t>and shivering, leading to increased heat production.</a:t>
            </a:r>
          </a:p>
          <a:p>
            <a:r>
              <a:rPr lang="en-US" dirty="0" smtClean="0">
                <a:latin typeface="Times New Roman" pitchFamily="18" charset="0"/>
                <a:cs typeface="Times New Roman" pitchFamily="18" charset="0"/>
              </a:rPr>
              <a:t>Behavioral </a:t>
            </a:r>
            <a:r>
              <a:rPr lang="en-US" dirty="0">
                <a:latin typeface="Times New Roman" pitchFamily="18" charset="0"/>
                <a:cs typeface="Times New Roman" pitchFamily="18" charset="0"/>
              </a:rPr>
              <a:t>changes include increased movements, adopting a closed body position, adding clothing, and an increased appetite.</a:t>
            </a:r>
          </a:p>
          <a:p>
            <a:endParaRPr lang="en-US" dirty="0"/>
          </a:p>
        </p:txBody>
      </p:sp>
    </p:spTree>
    <p:extLst>
      <p:ext uri="{BB962C8B-B14F-4D97-AF65-F5344CB8AC3E}">
        <p14:creationId xmlns:p14="http://schemas.microsoft.com/office/powerpoint/2010/main" val="9136409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latin typeface="Times New Roman" pitchFamily="18" charset="0"/>
                <a:cs typeface="Times New Roman" pitchFamily="18" charset="0"/>
              </a:rPr>
              <a:t>Burn</a:t>
            </a:r>
            <a:r>
              <a:rPr lang="sr-Latn-RS" sz="3600" dirty="0" smtClean="0">
                <a:latin typeface="Times New Roman" pitchFamily="18" charset="0"/>
                <a:cs typeface="Times New Roman" pitchFamily="18" charset="0"/>
              </a:rPr>
              <a:t>s</a:t>
            </a:r>
            <a:r>
              <a:rPr lang="en-US" sz="3600" dirty="0" smtClean="0">
                <a:latin typeface="Times New Roman" pitchFamily="18" charset="0"/>
                <a:cs typeface="Times New Roman" pitchFamily="18" charset="0"/>
              </a:rPr>
              <a:t> (</a:t>
            </a:r>
            <a:r>
              <a:rPr lang="sr-Latn-RS" sz="3600" dirty="0" smtClean="0">
                <a:latin typeface="Times New Roman" pitchFamily="18" charset="0"/>
                <a:cs typeface="Times New Roman" pitchFamily="18" charset="0"/>
              </a:rPr>
              <a:t>lat. </a:t>
            </a:r>
            <a:r>
              <a:rPr lang="en-US" sz="3600" i="1" dirty="0" err="1" smtClean="0">
                <a:latin typeface="Times New Roman" pitchFamily="18" charset="0"/>
                <a:cs typeface="Times New Roman" pitchFamily="18" charset="0"/>
              </a:rPr>
              <a:t>combustio</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r>
              <a:rPr lang="en-US" sz="2400" b="1" dirty="0">
                <a:latin typeface="Times New Roman" pitchFamily="18" charset="0"/>
                <a:cs typeface="Times New Roman" pitchFamily="18" charset="0"/>
              </a:rPr>
              <a:t>local tissue </a:t>
            </a:r>
            <a:r>
              <a:rPr lang="en-US" sz="2400" b="1" dirty="0" smtClean="0">
                <a:latin typeface="Times New Roman" pitchFamily="18" charset="0"/>
                <a:cs typeface="Times New Roman" pitchFamily="18" charset="0"/>
              </a:rPr>
              <a:t>damage </a:t>
            </a:r>
            <a:r>
              <a:rPr lang="en-US" sz="2400" dirty="0" smtClean="0">
                <a:latin typeface="Times New Roman" pitchFamily="18" charset="0"/>
                <a:cs typeface="Times New Roman" pitchFamily="18" charset="0"/>
              </a:rPr>
              <a:t>by elevated temperature</a:t>
            </a:r>
          </a:p>
          <a:p>
            <a:r>
              <a:rPr lang="en-US" sz="2400" dirty="0" err="1" smtClean="0">
                <a:latin typeface="Times New Roman" pitchFamily="18" charset="0"/>
                <a:cs typeface="Times New Roman" pitchFamily="18" charset="0"/>
              </a:rPr>
              <a:t>Patogenesis</a:t>
            </a:r>
            <a:r>
              <a:rPr lang="en-US" sz="2400" dirty="0">
                <a:latin typeface="Times New Roman" pitchFamily="18" charset="0"/>
                <a:cs typeface="Times New Roman" pitchFamily="18" charset="0"/>
              </a:rPr>
              <a:t>: the effect of heat and the escape of plasma from the vascular bed into the interstitial tissue (swelling), </a:t>
            </a:r>
            <a:r>
              <a:rPr lang="en-US" sz="2400" dirty="0" smtClean="0">
                <a:latin typeface="Times New Roman" pitchFamily="18" charset="0"/>
                <a:cs typeface="Times New Roman" pitchFamily="18" charset="0"/>
              </a:rPr>
              <a:t>later…the formation </a:t>
            </a:r>
            <a:r>
              <a:rPr lang="en-US" sz="2400" dirty="0">
                <a:latin typeface="Times New Roman" pitchFamily="18" charset="0"/>
                <a:cs typeface="Times New Roman" pitchFamily="18" charset="0"/>
              </a:rPr>
              <a:t>of bubbles filled with fluid </a:t>
            </a:r>
            <a:r>
              <a:rPr lang="en-US" sz="2400" dirty="0" smtClean="0">
                <a:latin typeface="Times New Roman" pitchFamily="18" charset="0"/>
                <a:cs typeface="Times New Roman" pitchFamily="18" charset="0"/>
              </a:rPr>
              <a:t>contents</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2927736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latin typeface="Times New Roman" pitchFamily="18" charset="0"/>
                <a:cs typeface="Times New Roman" pitchFamily="18" charset="0"/>
              </a:rPr>
              <a:t>The degrees of  </a:t>
            </a:r>
            <a:r>
              <a:rPr lang="en-US" sz="4400" dirty="0">
                <a:latin typeface="Times New Roman" pitchFamily="18" charset="0"/>
                <a:cs typeface="Times New Roman" pitchFamily="18" charset="0"/>
              </a:rPr>
              <a:t>burns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752600"/>
            <a:ext cx="73914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62371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dirty="0" smtClean="0">
                <a:latin typeface="Times New Roman" pitchFamily="18" charset="0"/>
                <a:cs typeface="Times New Roman" pitchFamily="18" charset="0"/>
              </a:rPr>
              <a:t>Burns </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fontScale="92500" lnSpcReduction="10000"/>
          </a:bodyPr>
          <a:lstStyle/>
          <a:p>
            <a:r>
              <a:rPr lang="en-US" b="1" dirty="0">
                <a:latin typeface="Times New Roman" pitchFamily="18" charset="0"/>
                <a:cs typeface="Times New Roman" pitchFamily="18" charset="0"/>
              </a:rPr>
              <a:t>First-degree (superficial) burns.</a:t>
            </a:r>
            <a:r>
              <a:rPr lang="en-US" dirty="0">
                <a:latin typeface="Times New Roman" pitchFamily="18" charset="0"/>
                <a:cs typeface="Times New Roman" pitchFamily="18" charset="0"/>
              </a:rPr>
              <a:t> First-degree burns affect only the outer layer of skin, </a:t>
            </a:r>
            <a:r>
              <a:rPr lang="en-US" b="1" i="1" dirty="0">
                <a:latin typeface="Times New Roman" pitchFamily="18" charset="0"/>
                <a:cs typeface="Times New Roman" pitchFamily="18" charset="0"/>
              </a:rPr>
              <a:t>the epidermis</a:t>
            </a:r>
            <a:r>
              <a:rPr lang="en-US" i="1" dirty="0">
                <a:latin typeface="Times New Roman" pitchFamily="18" charset="0"/>
                <a:cs typeface="Times New Roman" pitchFamily="18" charset="0"/>
              </a:rPr>
              <a:t>. </a:t>
            </a:r>
            <a:r>
              <a:rPr lang="en-US" dirty="0">
                <a:latin typeface="Times New Roman" pitchFamily="18" charset="0"/>
                <a:cs typeface="Times New Roman" pitchFamily="18" charset="0"/>
              </a:rPr>
              <a:t>The burn site is red, painful, dry, and has no blisters. </a:t>
            </a:r>
            <a:r>
              <a:rPr lang="en-US" dirty="0">
                <a:solidFill>
                  <a:srgbClr val="FF0000"/>
                </a:solidFill>
                <a:latin typeface="Times New Roman" pitchFamily="18" charset="0"/>
                <a:cs typeface="Times New Roman" pitchFamily="18" charset="0"/>
              </a:rPr>
              <a:t>Mild sunburn is an example</a:t>
            </a:r>
            <a:r>
              <a:rPr lang="en-US" dirty="0">
                <a:latin typeface="Times New Roman" pitchFamily="18" charset="0"/>
                <a:cs typeface="Times New Roman" pitchFamily="18" charset="0"/>
              </a:rPr>
              <a:t>. Long-term tissue damage is rare and often consists of an increase or decrease in the skin color.</a:t>
            </a:r>
          </a:p>
          <a:p>
            <a:r>
              <a:rPr lang="en-US" b="1" dirty="0">
                <a:latin typeface="Times New Roman" pitchFamily="18" charset="0"/>
                <a:cs typeface="Times New Roman" pitchFamily="18" charset="0"/>
              </a:rPr>
              <a:t>Second-degree (partial thickness) burns.</a:t>
            </a:r>
            <a:r>
              <a:rPr lang="en-US" dirty="0">
                <a:latin typeface="Times New Roman" pitchFamily="18" charset="0"/>
                <a:cs typeface="Times New Roman" pitchFamily="18" charset="0"/>
              </a:rPr>
              <a:t> Second-degree burns involve </a:t>
            </a:r>
            <a:r>
              <a:rPr lang="en-US" b="1" i="1" dirty="0">
                <a:latin typeface="Times New Roman" pitchFamily="18" charset="0"/>
                <a:cs typeface="Times New Roman" pitchFamily="18" charset="0"/>
              </a:rPr>
              <a:t>the epidermis and part of the lower layer of skin, the dermis</a:t>
            </a:r>
            <a:r>
              <a:rPr lang="en-US" dirty="0">
                <a:latin typeface="Times New Roman" pitchFamily="18" charset="0"/>
                <a:cs typeface="Times New Roman" pitchFamily="18" charset="0"/>
              </a:rPr>
              <a:t>. The burn site looks red, blistered, and may be swollen and painful.</a:t>
            </a:r>
          </a:p>
          <a:p>
            <a:r>
              <a:rPr lang="en-US" b="1" dirty="0">
                <a:latin typeface="Times New Roman" pitchFamily="18" charset="0"/>
                <a:cs typeface="Times New Roman" pitchFamily="18" charset="0"/>
              </a:rPr>
              <a:t>Third-degree (full thickness) burns.</a:t>
            </a:r>
            <a:r>
              <a:rPr lang="en-US" dirty="0">
                <a:latin typeface="Times New Roman" pitchFamily="18" charset="0"/>
                <a:cs typeface="Times New Roman" pitchFamily="18" charset="0"/>
              </a:rPr>
              <a:t> Third-degree burns destroy the </a:t>
            </a:r>
            <a:r>
              <a:rPr lang="en-US" b="1" i="1" dirty="0">
                <a:latin typeface="Times New Roman" pitchFamily="18" charset="0"/>
                <a:cs typeface="Times New Roman" pitchFamily="18" charset="0"/>
              </a:rPr>
              <a:t>epidermis and dermis</a:t>
            </a:r>
            <a:r>
              <a:rPr lang="en-US" dirty="0">
                <a:latin typeface="Times New Roman" pitchFamily="18" charset="0"/>
                <a:cs typeface="Times New Roman" pitchFamily="18" charset="0"/>
              </a:rPr>
              <a:t>. They may go into the innermost layer of </a:t>
            </a:r>
            <a:r>
              <a:rPr lang="en-US" dirty="0" smtClean="0">
                <a:latin typeface="Times New Roman" pitchFamily="18" charset="0"/>
                <a:cs typeface="Times New Roman" pitchFamily="18" charset="0"/>
              </a:rPr>
              <a:t>skin. </a:t>
            </a:r>
            <a:r>
              <a:rPr lang="en-US" dirty="0">
                <a:latin typeface="Times New Roman" pitchFamily="18" charset="0"/>
                <a:cs typeface="Times New Roman" pitchFamily="18" charset="0"/>
              </a:rPr>
              <a:t>The burn site may look white or blackened and charred.</a:t>
            </a:r>
          </a:p>
          <a:p>
            <a:r>
              <a:rPr lang="en-US" b="1" dirty="0">
                <a:latin typeface="Times New Roman" pitchFamily="18" charset="0"/>
                <a:cs typeface="Times New Roman" pitchFamily="18" charset="0"/>
              </a:rPr>
              <a:t>Fourth-degree burns.</a:t>
            </a:r>
            <a:r>
              <a:rPr lang="en-US" dirty="0">
                <a:latin typeface="Times New Roman" pitchFamily="18" charset="0"/>
                <a:cs typeface="Times New Roman" pitchFamily="18" charset="0"/>
              </a:rPr>
              <a:t> Fourth-degree burns go through </a:t>
            </a:r>
            <a:r>
              <a:rPr lang="en-US" b="1" i="1" dirty="0">
                <a:latin typeface="Times New Roman" pitchFamily="18" charset="0"/>
                <a:cs typeface="Times New Roman" pitchFamily="18" charset="0"/>
              </a:rPr>
              <a:t>both layers of the skin and underlying tissue </a:t>
            </a:r>
            <a:r>
              <a:rPr lang="en-US" dirty="0">
                <a:latin typeface="Times New Roman" pitchFamily="18" charset="0"/>
                <a:cs typeface="Times New Roman" pitchFamily="18" charset="0"/>
              </a:rPr>
              <a:t>as well as deeper tissue, possibly involving muscle and bone. </a:t>
            </a:r>
            <a:r>
              <a:rPr lang="en-US" dirty="0">
                <a:solidFill>
                  <a:srgbClr val="FF0000"/>
                </a:solidFill>
                <a:latin typeface="Times New Roman" pitchFamily="18" charset="0"/>
                <a:cs typeface="Times New Roman" pitchFamily="18" charset="0"/>
              </a:rPr>
              <a:t>There is no feeling in the area since the nerve endings are destroyed.</a:t>
            </a:r>
          </a:p>
          <a:p>
            <a:endParaRPr lang="en-US" dirty="0"/>
          </a:p>
        </p:txBody>
      </p:sp>
    </p:spTree>
    <p:extLst>
      <p:ext uri="{BB962C8B-B14F-4D97-AF65-F5344CB8AC3E}">
        <p14:creationId xmlns:p14="http://schemas.microsoft.com/office/powerpoint/2010/main" val="290091330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382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97158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04800"/>
            <a:ext cx="5943600"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719983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533400"/>
            <a:ext cx="73152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050653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620000" cy="944562"/>
          </a:xfrm>
        </p:spPr>
        <p:txBody>
          <a:bodyPr/>
          <a:lstStyle/>
          <a:p>
            <a:r>
              <a:rPr lang="en-US" sz="3600" dirty="0" err="1">
                <a:latin typeface="Times New Roman" pitchFamily="18" charset="0"/>
                <a:cs typeface="Times New Roman" pitchFamily="18" charset="0"/>
              </a:rPr>
              <a:t>Berk's</a:t>
            </a:r>
            <a:r>
              <a:rPr lang="en-US" sz="3600" dirty="0">
                <a:latin typeface="Times New Roman" pitchFamily="18" charset="0"/>
                <a:cs typeface="Times New Roman" pitchFamily="18" charset="0"/>
              </a:rPr>
              <a:t> Rule of Nines</a:t>
            </a:r>
            <a:endParaRPr lang="en-US" sz="3600" dirty="0"/>
          </a:p>
        </p:txBody>
      </p:sp>
      <p:sp>
        <p:nvSpPr>
          <p:cNvPr id="3" name="Text Placeholder 2"/>
          <p:cNvSpPr>
            <a:spLocks noGrp="1"/>
          </p:cNvSpPr>
          <p:nvPr>
            <p:ph type="body" idx="1"/>
          </p:nvPr>
        </p:nvSpPr>
        <p:spPr>
          <a:xfrm>
            <a:off x="228600" y="990600"/>
            <a:ext cx="4572000" cy="4800600"/>
          </a:xfrm>
        </p:spPr>
        <p:txBody>
          <a:bodyPr>
            <a:noAutofit/>
          </a:bodyPr>
          <a:lstStyle/>
          <a:p>
            <a:r>
              <a:rPr lang="en-US" sz="2000" dirty="0">
                <a:latin typeface="Times New Roman" pitchFamily="18" charset="0"/>
                <a:cs typeface="Times New Roman" pitchFamily="18" charset="0"/>
              </a:rPr>
              <a:t>The size of a burn can be quickly estimated by using the "</a:t>
            </a:r>
            <a:r>
              <a:rPr lang="en-US" sz="2000" b="1" dirty="0">
                <a:latin typeface="Times New Roman" pitchFamily="18" charset="0"/>
                <a:cs typeface="Times New Roman" pitchFamily="18" charset="0"/>
              </a:rPr>
              <a:t>rule of nines</a:t>
            </a:r>
            <a:r>
              <a:rPr lang="en-US" sz="2000" dirty="0">
                <a:latin typeface="Times New Roman" pitchFamily="18" charset="0"/>
                <a:cs typeface="Times New Roman" pitchFamily="18" charset="0"/>
              </a:rPr>
              <a:t>." This method divides the body's surface area into percentages.</a:t>
            </a:r>
          </a:p>
          <a:p>
            <a:r>
              <a:rPr lang="en-US" sz="2000" dirty="0">
                <a:latin typeface="Times New Roman" pitchFamily="18" charset="0"/>
                <a:cs typeface="Times New Roman" pitchFamily="18" charset="0"/>
              </a:rPr>
              <a:t>The front and back of the head and neck equal 9% of the body's surface area.</a:t>
            </a:r>
          </a:p>
          <a:p>
            <a:r>
              <a:rPr lang="en-US" sz="2000" dirty="0">
                <a:latin typeface="Times New Roman" pitchFamily="18" charset="0"/>
                <a:cs typeface="Times New Roman" pitchFamily="18" charset="0"/>
              </a:rPr>
              <a:t>The front and back of each arm and hand equal 9</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The chest equals 9% and the stomach equals 9% of the body's surface area.</a:t>
            </a:r>
          </a:p>
          <a:p>
            <a:r>
              <a:rPr lang="en-US" sz="2000" dirty="0">
                <a:latin typeface="Times New Roman" pitchFamily="18" charset="0"/>
                <a:cs typeface="Times New Roman" pitchFamily="18" charset="0"/>
              </a:rPr>
              <a:t>The upper back equals 9% and the lower back equals 9</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The front and back of each leg and foot equal 18% of the body's surface area.</a:t>
            </a:r>
          </a:p>
          <a:p>
            <a:r>
              <a:rPr lang="en-US" sz="2000" dirty="0">
                <a:latin typeface="Times New Roman" pitchFamily="18" charset="0"/>
                <a:cs typeface="Times New Roman" pitchFamily="18" charset="0"/>
              </a:rPr>
              <a:t>The genital area equals 1% of the body's surface area.</a:t>
            </a:r>
          </a:p>
          <a:p>
            <a:endParaRPr lang="en-US" sz="2000" dirty="0"/>
          </a:p>
        </p:txBody>
      </p:sp>
      <p:pic>
        <p:nvPicPr>
          <p:cNvPr id="3074" name="Picture 2" descr="Body divided into areas showing percentages of surface are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828800"/>
            <a:ext cx="4261757"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30598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burn-shock-pathogenesis-complications-and-clinical-findings | Calgary Guid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0"/>
            <a:ext cx="8382000" cy="6833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59953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a:latin typeface="Times New Roman" pitchFamily="18" charset="0"/>
                <a:cs typeface="Times New Roman" pitchFamily="18" charset="0"/>
              </a:rPr>
              <a:t>Frostbites</a:t>
            </a:r>
            <a:endParaRPr lang="en-US" sz="3600" dirty="0"/>
          </a:p>
        </p:txBody>
      </p:sp>
      <p:sp>
        <p:nvSpPr>
          <p:cNvPr id="3" name="Text Placeholder 2"/>
          <p:cNvSpPr>
            <a:spLocks noGrp="1"/>
          </p:cNvSpPr>
          <p:nvPr>
            <p:ph type="body" idx="1"/>
          </p:nvPr>
        </p:nvSpPr>
        <p:spPr/>
        <p:txBody>
          <a:bodyPr>
            <a:normAutofit/>
          </a:bodyPr>
          <a:lstStyle/>
          <a:p>
            <a:r>
              <a:rPr lang="en-US" dirty="0">
                <a:latin typeface="Times New Roman" pitchFamily="18" charset="0"/>
                <a:cs typeface="Times New Roman" pitchFamily="18" charset="0"/>
              </a:rPr>
              <a:t>Frostbite is skin damage caused by freezing temperatures below </a:t>
            </a:r>
            <a:r>
              <a:rPr lang="en-US" dirty="0" smtClean="0">
                <a:latin typeface="Times New Roman" pitchFamily="18" charset="0"/>
                <a:cs typeface="Times New Roman" pitchFamily="18" charset="0"/>
              </a:rPr>
              <a:t>0</a:t>
            </a:r>
            <a:r>
              <a:rPr lang="en-US" sz="2000" dirty="0" smtClean="0">
                <a:latin typeface="Times New Roman" pitchFamily="18" charset="0"/>
                <a:cs typeface="Times New Roman" pitchFamily="18" charset="0"/>
              </a:rPr>
              <a:t>°C</a:t>
            </a:r>
            <a:r>
              <a:rPr lang="sr-Latn-RS" sz="2000" dirty="0" smtClean="0">
                <a:latin typeface="Times New Roman" pitchFamily="18" charset="0"/>
                <a:cs typeface="Times New Roman" pitchFamily="18" charset="0"/>
              </a:rPr>
              <a:t> </a:t>
            </a:r>
            <a:r>
              <a:rPr lang="sr-Latn-RS" dirty="0" smtClean="0">
                <a:latin typeface="Times New Roman" pitchFamily="18" charset="0"/>
                <a:cs typeface="Times New Roman" pitchFamily="18" charset="0"/>
              </a:rPr>
              <a:t>in the case of </a:t>
            </a:r>
            <a:r>
              <a:rPr lang="en-US" dirty="0" smtClean="0">
                <a:latin typeface="Times New Roman" pitchFamily="18" charset="0"/>
                <a:cs typeface="Times New Roman" pitchFamily="18" charset="0"/>
              </a:rPr>
              <a:t>prolonged </a:t>
            </a:r>
            <a:r>
              <a:rPr lang="en-US" dirty="0">
                <a:latin typeface="Times New Roman" pitchFamily="18" charset="0"/>
                <a:cs typeface="Times New Roman" pitchFamily="18" charset="0"/>
              </a:rPr>
              <a:t>cold exposure:</a:t>
            </a:r>
          </a:p>
          <a:p>
            <a:pPr>
              <a:buFontTx/>
              <a:buChar char="-"/>
            </a:pPr>
            <a:r>
              <a:rPr lang="en-US" dirty="0" smtClean="0">
                <a:latin typeface="Times New Roman" pitchFamily="18" charset="0"/>
                <a:cs typeface="Times New Roman" pitchFamily="18" charset="0"/>
              </a:rPr>
              <a:t>During </a:t>
            </a:r>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winter.</a:t>
            </a:r>
            <a:endParaRPr lang="sr-Latn-RS" dirty="0" smtClean="0">
              <a:latin typeface="Times New Roman" pitchFamily="18" charset="0"/>
              <a:cs typeface="Times New Roman" pitchFamily="18" charset="0"/>
            </a:endParaRPr>
          </a:p>
          <a:p>
            <a:pPr>
              <a:buFontTx/>
              <a:buChar char="-"/>
            </a:pPr>
            <a:r>
              <a:rPr lang="en-US" dirty="0" smtClean="0">
                <a:latin typeface="Times New Roman" pitchFamily="18" charset="0"/>
                <a:cs typeface="Times New Roman" pitchFamily="18" charset="0"/>
              </a:rPr>
              <a:t>In </a:t>
            </a:r>
            <a:r>
              <a:rPr lang="en-US" dirty="0">
                <a:latin typeface="Times New Roman" pitchFamily="18" charset="0"/>
                <a:cs typeface="Times New Roman" pitchFamily="18" charset="0"/>
              </a:rPr>
              <a:t>windy weather </a:t>
            </a:r>
            <a:r>
              <a:rPr lang="en-US" dirty="0" smtClean="0">
                <a:latin typeface="Times New Roman" pitchFamily="18" charset="0"/>
                <a:cs typeface="Times New Roman" pitchFamily="18" charset="0"/>
              </a:rPr>
              <a:t>conditions.</a:t>
            </a:r>
            <a:endParaRPr lang="sr-Latn-RS" dirty="0" smtClean="0">
              <a:latin typeface="Times New Roman" pitchFamily="18" charset="0"/>
              <a:cs typeface="Times New Roman" pitchFamily="18" charset="0"/>
            </a:endParaRPr>
          </a:p>
          <a:p>
            <a:pPr>
              <a:buFontTx/>
              <a:buChar char="-"/>
            </a:pPr>
            <a:r>
              <a:rPr lang="en-US" dirty="0" smtClean="0">
                <a:latin typeface="Times New Roman" pitchFamily="18" charset="0"/>
                <a:cs typeface="Times New Roman" pitchFamily="18" charset="0"/>
              </a:rPr>
              <a:t>At </a:t>
            </a:r>
            <a:r>
              <a:rPr lang="en-US" dirty="0">
                <a:latin typeface="Times New Roman" pitchFamily="18" charset="0"/>
                <a:cs typeface="Times New Roman" pitchFamily="18" charset="0"/>
              </a:rPr>
              <a:t>high altitudes</a:t>
            </a:r>
            <a:r>
              <a:rPr lang="en-US" dirty="0" smtClean="0">
                <a:latin typeface="Times New Roman" pitchFamily="18" charset="0"/>
                <a:cs typeface="Times New Roman" pitchFamily="18" charset="0"/>
              </a:rPr>
              <a:t>.</a:t>
            </a:r>
            <a:r>
              <a:rPr lang="sr-Latn-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Frostbite </a:t>
            </a:r>
            <a:r>
              <a:rPr lang="en-US" dirty="0">
                <a:latin typeface="Times New Roman" pitchFamily="18" charset="0"/>
                <a:cs typeface="Times New Roman" pitchFamily="18" charset="0"/>
              </a:rPr>
              <a:t>may lead to permanent, irreversible tissue damage (necrosis). </a:t>
            </a:r>
            <a:endParaRPr lang="sr-Latn-RS"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424449668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err="1" smtClean="0">
                <a:latin typeface="Times New Roman" pitchFamily="18" charset="0"/>
                <a:cs typeface="Times New Roman" pitchFamily="18" charset="0"/>
              </a:rPr>
              <a:t>Patogenesis</a:t>
            </a:r>
            <a:r>
              <a:rPr lang="en-US" sz="3600" dirty="0" smtClean="0">
                <a:latin typeface="Times New Roman" pitchFamily="18" charset="0"/>
                <a:cs typeface="Times New Roman" pitchFamily="18" charset="0"/>
              </a:rPr>
              <a:t> of frostbites</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r>
              <a:rPr lang="en-US" sz="2400" dirty="0" smtClean="0">
                <a:latin typeface="Times New Roman" pitchFamily="18" charset="0"/>
                <a:cs typeface="Times New Roman" pitchFamily="18" charset="0"/>
              </a:rPr>
              <a:t>Tissue </a:t>
            </a:r>
            <a:r>
              <a:rPr lang="en-US" sz="2400" dirty="0">
                <a:latin typeface="Times New Roman" pitchFamily="18" charset="0"/>
                <a:cs typeface="Times New Roman" pitchFamily="18" charset="0"/>
              </a:rPr>
              <a:t>damage due </a:t>
            </a:r>
            <a:r>
              <a:rPr lang="en-US" sz="2400" dirty="0" smtClean="0">
                <a:latin typeface="Times New Roman" pitchFamily="18" charset="0"/>
                <a:cs typeface="Times New Roman" pitchFamily="18" charset="0"/>
              </a:rPr>
              <a:t>to:</a:t>
            </a:r>
          </a:p>
          <a:p>
            <a:pPr>
              <a:buFont typeface="Wingdings" pitchFamily="2" charset="2"/>
              <a:buChar char="Ø"/>
            </a:pP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vasoconstriction and hypoxia, </a:t>
            </a:r>
            <a:endParaRPr lang="en-US" sz="2400" dirty="0" smtClean="0">
              <a:latin typeface="Times New Roman" pitchFamily="18" charset="0"/>
              <a:cs typeface="Times New Roman" pitchFamily="18" charset="0"/>
            </a:endParaRPr>
          </a:p>
          <a:p>
            <a:pPr>
              <a:buFont typeface="Wingdings" pitchFamily="2" charset="2"/>
              <a:buChar char="Ø"/>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mechanical </a:t>
            </a:r>
            <a:r>
              <a:rPr lang="en-US" sz="2400" dirty="0">
                <a:latin typeface="Times New Roman" pitchFamily="18" charset="0"/>
                <a:cs typeface="Times New Roman" pitchFamily="18" charset="0"/>
              </a:rPr>
              <a:t>action of formed ice crystals in the cell and between cells, and </a:t>
            </a:r>
            <a:endParaRPr lang="en-US" sz="2400" dirty="0" smtClean="0">
              <a:latin typeface="Times New Roman" pitchFamily="18" charset="0"/>
              <a:cs typeface="Times New Roman" pitchFamily="18" charset="0"/>
            </a:endParaRPr>
          </a:p>
          <a:p>
            <a:pPr>
              <a:buFont typeface="Wingdings" pitchFamily="2" charset="2"/>
              <a:buChar char="Ø"/>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cellular dehydration.</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73488131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latin typeface="Times New Roman" pitchFamily="18" charset="0"/>
                <a:cs typeface="Times New Roman" pitchFamily="18" charset="0"/>
              </a:rPr>
              <a:t>Frostbites</a:t>
            </a:r>
            <a:r>
              <a:rPr lang="sr-Latn-RS" sz="3600" dirty="0" smtClean="0">
                <a:latin typeface="Times New Roman" pitchFamily="18" charset="0"/>
                <a:cs typeface="Times New Roman" pitchFamily="18" charset="0"/>
              </a:rPr>
              <a:t> (lat. </a:t>
            </a:r>
            <a:r>
              <a:rPr lang="sr-Latn-RS" sz="3600" i="1" dirty="0" smtClean="0">
                <a:latin typeface="Times New Roman" pitchFamily="18" charset="0"/>
                <a:cs typeface="Times New Roman" pitchFamily="18" charset="0"/>
              </a:rPr>
              <a:t>congelatio</a:t>
            </a:r>
            <a:r>
              <a:rPr lang="sr-Latn-R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pPr>
              <a:buFontTx/>
              <a:buChar char="-"/>
            </a:pPr>
            <a:r>
              <a:rPr lang="en-US" sz="2400" dirty="0" err="1" smtClean="0">
                <a:latin typeface="Times New Roman" pitchFamily="18" charset="0"/>
                <a:cs typeface="Times New Roman" pitchFamily="18" charset="0"/>
              </a:rPr>
              <a:t>Congelatio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erithematosa</a:t>
            </a:r>
            <a:endParaRPr lang="en-US" sz="2400" dirty="0" smtClean="0">
              <a:latin typeface="Times New Roman" pitchFamily="18" charset="0"/>
              <a:cs typeface="Times New Roman" pitchFamily="18" charset="0"/>
            </a:endParaRPr>
          </a:p>
          <a:p>
            <a:pPr>
              <a:buFontTx/>
              <a:buChar char="-"/>
            </a:pPr>
            <a:r>
              <a:rPr lang="en-US" sz="2400" dirty="0" err="1" smtClean="0">
                <a:latin typeface="Times New Roman" pitchFamily="18" charset="0"/>
                <a:cs typeface="Times New Roman" pitchFamily="18" charset="0"/>
              </a:rPr>
              <a:t>Congelatio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bullosa</a:t>
            </a:r>
            <a:endParaRPr lang="en-US" sz="2400" dirty="0" smtClean="0">
              <a:latin typeface="Times New Roman" pitchFamily="18" charset="0"/>
              <a:cs typeface="Times New Roman" pitchFamily="18" charset="0"/>
            </a:endParaRPr>
          </a:p>
          <a:p>
            <a:pPr>
              <a:buFontTx/>
              <a:buChar char="-"/>
            </a:pPr>
            <a:r>
              <a:rPr lang="en-US" sz="2400" dirty="0" err="1" smtClean="0">
                <a:latin typeface="Times New Roman" pitchFamily="18" charset="0"/>
                <a:cs typeface="Times New Roman" pitchFamily="18" charset="0"/>
              </a:rPr>
              <a:t>Congelatio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gangrenosa</a:t>
            </a:r>
            <a:r>
              <a:rPr lang="en-US" sz="2400" dirty="0" smtClean="0">
                <a:latin typeface="Times New Roman" pitchFamily="18" charset="0"/>
                <a:cs typeface="Times New Roman" pitchFamily="18" charset="0"/>
              </a:rPr>
              <a:t> </a:t>
            </a:r>
          </a:p>
        </p:txBody>
      </p:sp>
    </p:spTree>
    <p:extLst>
      <p:ext uri="{BB962C8B-B14F-4D97-AF65-F5344CB8AC3E}">
        <p14:creationId xmlns:p14="http://schemas.microsoft.com/office/powerpoint/2010/main" val="170366704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1026" name="Picture 2" descr="Frostbite symptoms: How cold does it need to be to get it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
            <a:ext cx="7972701" cy="617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43000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my.clevelandclinic.org/-/scassets/images/org/health/articles/15439-frostb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1" y="261746"/>
            <a:ext cx="4419600" cy="6596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75813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620000" cy="1143000"/>
          </a:xfrm>
        </p:spPr>
        <p:txBody>
          <a:bodyPr/>
          <a:lstStyle/>
          <a:p>
            <a:pPr algn="ctr"/>
            <a:r>
              <a:rPr lang="en-US" sz="3200" dirty="0">
                <a:latin typeface="Times New Roman" pitchFamily="18" charset="0"/>
                <a:cs typeface="Times New Roman" pitchFamily="18" charset="0"/>
              </a:rPr>
              <a:t>Effects of </a:t>
            </a:r>
            <a:r>
              <a:rPr lang="en-US" sz="3200" dirty="0" smtClean="0">
                <a:latin typeface="Times New Roman" pitchFamily="18" charset="0"/>
                <a:cs typeface="Times New Roman" pitchFamily="18" charset="0"/>
              </a:rPr>
              <a:t>atmospheric pressure</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changes</a:t>
            </a: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endParaRPr lang="en-US" sz="3200" dirty="0"/>
          </a:p>
        </p:txBody>
      </p:sp>
      <p:sp>
        <p:nvSpPr>
          <p:cNvPr id="3" name="Text Placeholder 2"/>
          <p:cNvSpPr>
            <a:spLocks noGrp="1"/>
          </p:cNvSpPr>
          <p:nvPr>
            <p:ph type="body" idx="1"/>
          </p:nvPr>
        </p:nvSpPr>
        <p:spPr/>
        <p:txBody>
          <a:bodyPr>
            <a:normAutofit/>
          </a:bodyPr>
          <a:lstStyle/>
          <a:p>
            <a:r>
              <a:rPr lang="en-US" sz="2800" dirty="0">
                <a:latin typeface="Times New Roman" pitchFamily="18" charset="0"/>
                <a:cs typeface="Times New Roman" pitchFamily="18" charset="0"/>
              </a:rPr>
              <a:t>disturbances caused by </a:t>
            </a:r>
            <a:r>
              <a:rPr lang="en-US" sz="2800" b="1" dirty="0">
                <a:latin typeface="Times New Roman" pitchFamily="18" charset="0"/>
                <a:cs typeface="Times New Roman" pitchFamily="18" charset="0"/>
              </a:rPr>
              <a:t>reduced</a:t>
            </a:r>
            <a:r>
              <a:rPr lang="en-US" sz="2800" dirty="0">
                <a:latin typeface="Times New Roman" pitchFamily="18" charset="0"/>
                <a:cs typeface="Times New Roman" pitchFamily="18" charset="0"/>
              </a:rPr>
              <a:t> atmospheric pressure </a:t>
            </a:r>
            <a:r>
              <a:rPr lang="en-US" sz="2800" dirty="0" smtClean="0">
                <a:latin typeface="Times New Roman" pitchFamily="18" charset="0"/>
                <a:cs typeface="Times New Roman" pitchFamily="18" charset="0"/>
              </a:rPr>
              <a:t>or</a:t>
            </a:r>
          </a:p>
          <a:p>
            <a:r>
              <a:rPr lang="en-US" sz="2800" dirty="0" smtClean="0">
                <a:latin typeface="Times New Roman" pitchFamily="18" charset="0"/>
                <a:cs typeface="Times New Roman" pitchFamily="18" charset="0"/>
              </a:rPr>
              <a:t>disturbances </a:t>
            </a:r>
            <a:r>
              <a:rPr lang="en-US" sz="2800" dirty="0">
                <a:latin typeface="Times New Roman" pitchFamily="18" charset="0"/>
                <a:cs typeface="Times New Roman" pitchFamily="18" charset="0"/>
              </a:rPr>
              <a:t>caused by </a:t>
            </a:r>
            <a:r>
              <a:rPr lang="en-US" sz="2800" b="1" dirty="0">
                <a:latin typeface="Times New Roman" pitchFamily="18" charset="0"/>
                <a:cs typeface="Times New Roman" pitchFamily="18" charset="0"/>
              </a:rPr>
              <a:t>increased</a:t>
            </a:r>
            <a:r>
              <a:rPr lang="en-US" sz="2800" dirty="0">
                <a:latin typeface="Times New Roman" pitchFamily="18" charset="0"/>
                <a:cs typeface="Times New Roman" pitchFamily="18" charset="0"/>
              </a:rPr>
              <a:t> atmospheric pressure</a:t>
            </a:r>
          </a:p>
        </p:txBody>
      </p:sp>
    </p:spTree>
    <p:extLst>
      <p:ext uri="{BB962C8B-B14F-4D97-AF65-F5344CB8AC3E}">
        <p14:creationId xmlns:p14="http://schemas.microsoft.com/office/powerpoint/2010/main" val="49896950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latin typeface="Times New Roman" pitchFamily="18" charset="0"/>
                <a:cs typeface="Times New Roman" pitchFamily="18" charset="0"/>
              </a:rPr>
              <a:t>Effects of atmospheric pressure</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changes</a:t>
            </a:r>
            <a:endParaRPr lang="en-US" sz="3200" dirty="0"/>
          </a:p>
        </p:txBody>
      </p:sp>
      <p:sp>
        <p:nvSpPr>
          <p:cNvPr id="3" name="Text Placeholder 2"/>
          <p:cNvSpPr>
            <a:spLocks noGrp="1"/>
          </p:cNvSpPr>
          <p:nvPr>
            <p:ph type="body" idx="1"/>
          </p:nvPr>
        </p:nvSpPr>
        <p:spPr/>
        <p:txBody>
          <a:bodyPr>
            <a:normAutofit/>
          </a:bodyPr>
          <a:lstStyle/>
          <a:p>
            <a:r>
              <a:rPr lang="en-US" sz="2400" dirty="0">
                <a:latin typeface="Times New Roman" pitchFamily="18" charset="0"/>
                <a:cs typeface="Times New Roman" pitchFamily="18" charset="0"/>
              </a:rPr>
              <a:t>sudden or gradual decrease </a:t>
            </a:r>
            <a:r>
              <a:rPr lang="en-US" sz="2400" dirty="0" smtClean="0">
                <a:latin typeface="Times New Roman" pitchFamily="18" charset="0"/>
                <a:cs typeface="Times New Roman" pitchFamily="18" charset="0"/>
              </a:rPr>
              <a:t>or increase in pressure</a:t>
            </a:r>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the occurrence of an acute or chronic form of the disease</a:t>
            </a:r>
          </a:p>
          <a:p>
            <a:r>
              <a:rPr lang="en-US" sz="2400" dirty="0">
                <a:latin typeface="Times New Roman" pitchFamily="18" charset="0"/>
                <a:cs typeface="Times New Roman" pitchFamily="18" charset="0"/>
              </a:rPr>
              <a:t>sudden lowering of the atmospheric </a:t>
            </a:r>
            <a:r>
              <a:rPr lang="en-US" sz="2400" dirty="0" smtClean="0">
                <a:latin typeface="Times New Roman" pitchFamily="18" charset="0"/>
                <a:cs typeface="Times New Roman" pitchFamily="18" charset="0"/>
              </a:rPr>
              <a:t>pressure (as </a:t>
            </a:r>
            <a:r>
              <a:rPr lang="en-US" sz="2400" dirty="0">
                <a:latin typeface="Times New Roman" pitchFamily="18" charset="0"/>
                <a:cs typeface="Times New Roman" pitchFamily="18" charset="0"/>
              </a:rPr>
              <a:t>in the case of the flight) </a:t>
            </a:r>
            <a:r>
              <a:rPr lang="en-US" sz="2400" dirty="0" smtClean="0">
                <a:latin typeface="Times New Roman" pitchFamily="18" charset="0"/>
                <a:cs typeface="Times New Roman" pitchFamily="18" charset="0"/>
              </a:rPr>
              <a:t>increased </a:t>
            </a:r>
            <a:r>
              <a:rPr lang="en-US" sz="2400" dirty="0">
                <a:latin typeface="Times New Roman" pitchFamily="18" charset="0"/>
                <a:cs typeface="Times New Roman" pitchFamily="18" charset="0"/>
              </a:rPr>
              <a:t>volume of air in hollow organs and leads to </a:t>
            </a:r>
            <a:r>
              <a:rPr lang="en-US" sz="2400" b="1" dirty="0" smtClean="0">
                <a:latin typeface="Times New Roman" pitchFamily="18" charset="0"/>
                <a:cs typeface="Times New Roman" pitchFamily="18" charset="0"/>
              </a:rPr>
              <a:t>barotrauma</a:t>
            </a:r>
            <a:r>
              <a:rPr lang="en-US" sz="2400" dirty="0" smtClean="0">
                <a:latin typeface="Times New Roman" pitchFamily="18" charset="0"/>
                <a:cs typeface="Times New Roman" pitchFamily="18" charset="0"/>
              </a:rPr>
              <a:t> </a:t>
            </a:r>
            <a:r>
              <a:rPr lang="en-US" sz="2400" i="1" dirty="0">
                <a:latin typeface="Times New Roman" pitchFamily="18" charset="0"/>
                <a:cs typeface="Times New Roman" pitchFamily="18" charset="0"/>
              </a:rPr>
              <a:t>(</a:t>
            </a:r>
            <a:r>
              <a:rPr lang="en-US" sz="2400" i="1" dirty="0" err="1">
                <a:latin typeface="Times New Roman" pitchFamily="18" charset="0"/>
                <a:cs typeface="Times New Roman" pitchFamily="18" charset="0"/>
              </a:rPr>
              <a:t>aerosinusitis</a:t>
            </a:r>
            <a:r>
              <a:rPr lang="en-US" sz="2400" dirty="0">
                <a:latin typeface="Times New Roman" pitchFamily="18" charset="0"/>
                <a:cs typeface="Times New Roman" pitchFamily="18" charset="0"/>
              </a:rPr>
              <a:t>, </a:t>
            </a:r>
            <a:r>
              <a:rPr lang="en-US" sz="2400" i="1" dirty="0">
                <a:latin typeface="Times New Roman" pitchFamily="18" charset="0"/>
                <a:cs typeface="Times New Roman" pitchFamily="18" charset="0"/>
              </a:rPr>
              <a:t>otitis </a:t>
            </a:r>
            <a:r>
              <a:rPr lang="en-US" sz="2400" i="1" dirty="0" smtClean="0">
                <a:latin typeface="Times New Roman" pitchFamily="18" charset="0"/>
                <a:cs typeface="Times New Roman" pitchFamily="18" charset="0"/>
              </a:rPr>
              <a:t>with rupture </a:t>
            </a:r>
            <a:r>
              <a:rPr lang="en-US" sz="2400" i="1" dirty="0">
                <a:latin typeface="Times New Roman" pitchFamily="18" charset="0"/>
                <a:cs typeface="Times New Roman" pitchFamily="18" charset="0"/>
              </a:rPr>
              <a:t>of the </a:t>
            </a:r>
            <a:r>
              <a:rPr lang="en-US" sz="2400" i="1" dirty="0" smtClean="0">
                <a:latin typeface="Times New Roman" pitchFamily="18" charset="0"/>
                <a:cs typeface="Times New Roman" pitchFamily="18" charset="0"/>
              </a:rPr>
              <a:t>eardrum)</a:t>
            </a:r>
          </a:p>
          <a:p>
            <a:r>
              <a:rPr lang="en-US" sz="2400" dirty="0" smtClean="0">
                <a:latin typeface="Times New Roman" pitchFamily="18" charset="0"/>
                <a:cs typeface="Times New Roman" pitchFamily="18" charset="0"/>
              </a:rPr>
              <a:t>Contrary</a:t>
            </a:r>
            <a:r>
              <a:rPr lang="en-US" sz="2400" dirty="0">
                <a:latin typeface="Times New Roman" pitchFamily="18" charset="0"/>
                <a:cs typeface="Times New Roman" pitchFamily="18" charset="0"/>
              </a:rPr>
              <a:t> an increase in atmospheric pressure leads to a decrease in air volume in the hollow organs (landing or diving)</a:t>
            </a:r>
            <a:endParaRPr lang="en-US" sz="2400" dirty="0" smtClean="0">
              <a:latin typeface="Times New Roman" pitchFamily="18" charset="0"/>
              <a:cs typeface="Times New Roman" pitchFamily="18" charset="0"/>
            </a:endParaRPr>
          </a:p>
          <a:p>
            <a:endParaRPr lang="en-US" sz="2800" i="1" dirty="0">
              <a:latin typeface="Times New Roman" pitchFamily="18" charset="0"/>
              <a:cs typeface="Times New Roman" pitchFamily="18" charset="0"/>
            </a:endParaRPr>
          </a:p>
        </p:txBody>
      </p:sp>
    </p:spTree>
    <p:extLst>
      <p:ext uri="{BB962C8B-B14F-4D97-AF65-F5344CB8AC3E}">
        <p14:creationId xmlns:p14="http://schemas.microsoft.com/office/powerpoint/2010/main" val="3102228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sz="3600" dirty="0" smtClean="0">
                <a:latin typeface="Times New Roman" pitchFamily="18" charset="0"/>
                <a:cs typeface="Times New Roman" pitchFamily="18" charset="0"/>
              </a:rPr>
              <a:t>Examples of the elastic and plastic body deformation</a:t>
            </a:r>
            <a:endParaRPr lang="en-US" sz="36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114300" indent="0">
              <a:buNone/>
            </a:pP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1" y="1600200"/>
            <a:ext cx="3505199"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69496" y="5105400"/>
            <a:ext cx="3621504" cy="1200329"/>
          </a:xfrm>
          <a:prstGeom prst="rect">
            <a:avLst/>
          </a:prstGeom>
          <a:noFill/>
          <a:ln>
            <a:solidFill>
              <a:schemeClr val="accent1"/>
            </a:solidFill>
          </a:ln>
        </p:spPr>
        <p:txBody>
          <a:bodyPr wrap="square">
            <a:spAutoFit/>
          </a:bodyPr>
          <a:lstStyle/>
          <a:p>
            <a:r>
              <a:rPr lang="sr-Latn-RS" dirty="0" smtClean="0">
                <a:latin typeface="Times New Roman" pitchFamily="18" charset="0"/>
                <a:cs typeface="Times New Roman" pitchFamily="18" charset="0"/>
              </a:rPr>
              <a:t>A </a:t>
            </a:r>
            <a:r>
              <a:rPr lang="en-US" dirty="0" smtClean="0">
                <a:latin typeface="Times New Roman" pitchFamily="18" charset="0"/>
                <a:cs typeface="Times New Roman" pitchFamily="18" charset="0"/>
              </a:rPr>
              <a:t>spring </a:t>
            </a:r>
            <a:r>
              <a:rPr lang="en-US" dirty="0">
                <a:latin typeface="Times New Roman" pitchFamily="18" charset="0"/>
                <a:cs typeface="Times New Roman" pitchFamily="18" charset="0"/>
              </a:rPr>
              <a:t>wire is an </a:t>
            </a:r>
            <a:r>
              <a:rPr lang="en-US" dirty="0" smtClean="0">
                <a:latin typeface="Times New Roman" pitchFamily="18" charset="0"/>
                <a:cs typeface="Times New Roman" pitchFamily="18" charset="0"/>
              </a:rPr>
              <a:t>example</a:t>
            </a:r>
            <a:r>
              <a:rPr lang="sr-Latn-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of </a:t>
            </a:r>
            <a:endParaRPr lang="sr-Latn-R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elasticity</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since </a:t>
            </a:r>
            <a:r>
              <a:rPr lang="en-US" dirty="0">
                <a:latin typeface="Times New Roman" pitchFamily="18" charset="0"/>
                <a:cs typeface="Times New Roman" pitchFamily="18" charset="0"/>
              </a:rPr>
              <a:t>it returns to its original </a:t>
            </a:r>
            <a:r>
              <a:rPr lang="en-US" dirty="0" smtClean="0">
                <a:latin typeface="Times New Roman" pitchFamily="18" charset="0"/>
                <a:cs typeface="Times New Roman" pitchFamily="18" charset="0"/>
              </a:rPr>
              <a:t>shape</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after </a:t>
            </a:r>
            <a:r>
              <a:rPr lang="en-US" dirty="0">
                <a:latin typeface="Times New Roman" pitchFamily="18" charset="0"/>
                <a:cs typeface="Times New Roman" pitchFamily="18" charset="0"/>
              </a:rPr>
              <a:t>being pulled and </a:t>
            </a:r>
            <a:endParaRPr lang="sr-Latn-R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pushed </a:t>
            </a:r>
            <a:r>
              <a:rPr lang="en-US" dirty="0">
                <a:latin typeface="Times New Roman" pitchFamily="18" charset="0"/>
                <a:cs typeface="Times New Roman" pitchFamily="18" charset="0"/>
              </a:rPr>
              <a:t>on</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580147"/>
            <a:ext cx="3657600" cy="3353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327358" y="5109411"/>
            <a:ext cx="3733800" cy="923330"/>
          </a:xfrm>
          <a:prstGeom prst="rect">
            <a:avLst/>
          </a:prstGeom>
          <a:ln>
            <a:solidFill>
              <a:schemeClr val="accent1"/>
            </a:solidFill>
          </a:ln>
        </p:spPr>
        <p:txBody>
          <a:bodyPr wrap="square">
            <a:spAutoFit/>
          </a:bodyPr>
          <a:lstStyle/>
          <a:p>
            <a:r>
              <a:rPr lang="en-US" dirty="0">
                <a:latin typeface="Times New Roman" pitchFamily="18" charset="0"/>
                <a:cs typeface="Times New Roman" pitchFamily="18" charset="0"/>
              </a:rPr>
              <a:t>Plastic wrap is an example of plasticity. </a:t>
            </a:r>
            <a:r>
              <a:rPr lang="en-US" dirty="0" smtClean="0">
                <a:latin typeface="Times New Roman" pitchFamily="18" charset="0"/>
                <a:cs typeface="Times New Roman" pitchFamily="18" charset="0"/>
              </a:rPr>
              <a:t>After </a:t>
            </a:r>
            <a:r>
              <a:rPr lang="en-US" dirty="0">
                <a:latin typeface="Times New Roman" pitchFamily="18" charset="0"/>
                <a:cs typeface="Times New Roman" pitchFamily="18" charset="0"/>
              </a:rPr>
              <a:t>stretched—it stays stretched</a:t>
            </a:r>
          </a:p>
        </p:txBody>
      </p:sp>
    </p:spTree>
    <p:extLst>
      <p:ext uri="{BB962C8B-B14F-4D97-AF65-F5344CB8AC3E}">
        <p14:creationId xmlns:p14="http://schemas.microsoft.com/office/powerpoint/2010/main" val="160205609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latin typeface="Times New Roman" pitchFamily="18" charset="0"/>
                <a:cs typeface="Times New Roman" pitchFamily="18" charset="0"/>
              </a:rPr>
              <a:t>Decompression barotrauma at divers</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lstStyle/>
          <a:p>
            <a:r>
              <a:rPr lang="en-US" dirty="0">
                <a:latin typeface="Times New Roman" pitchFamily="18" charset="0"/>
                <a:cs typeface="Times New Roman" pitchFamily="18" charset="0"/>
              </a:rPr>
              <a:t>sudden emergence from the sea, from a zone of high pressure to a zone of normal atmospheric pressure</a:t>
            </a:r>
          </a:p>
        </p:txBody>
      </p:sp>
      <p:sp>
        <p:nvSpPr>
          <p:cNvPr id="4" name="AutoShape 2" descr="Decompression barotraumas. | Download Scientific Diagra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975" y="2514600"/>
            <a:ext cx="7788275" cy="3542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70929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620000" cy="1143000"/>
          </a:xfrm>
        </p:spPr>
        <p:txBody>
          <a:bodyPr/>
          <a:lstStyle/>
          <a:p>
            <a:pPr algn="ctr"/>
            <a:r>
              <a:rPr lang="en-US" sz="3600" dirty="0">
                <a:latin typeface="Times New Roman" pitchFamily="18" charset="0"/>
                <a:cs typeface="Times New Roman" pitchFamily="18" charset="0"/>
              </a:rPr>
              <a:t>Gravity </a:t>
            </a:r>
            <a:r>
              <a:rPr lang="en-US" sz="3600" dirty="0" smtClean="0">
                <a:latin typeface="Times New Roman" pitchFamily="18" charset="0"/>
                <a:cs typeface="Times New Roman" pitchFamily="18" charset="0"/>
              </a:rPr>
              <a:t>disease</a:t>
            </a:r>
            <a:r>
              <a:rPr lang="en-US" sz="3600" dirty="0">
                <a:latin typeface="Times New Roman" pitchFamily="18" charset="0"/>
                <a:cs typeface="Times New Roman" pitchFamily="18" charset="0"/>
              </a:rPr>
              <a:t/>
            </a:r>
            <a:br>
              <a:rPr lang="en-US" sz="3600" dirty="0">
                <a:latin typeface="Times New Roman" pitchFamily="18" charset="0"/>
                <a:cs typeface="Times New Roman" pitchFamily="18" charset="0"/>
              </a:rPr>
            </a:br>
            <a:r>
              <a:rPr lang="en-US" sz="3600" dirty="0" smtClean="0">
                <a:latin typeface="Times New Roman" pitchFamily="18" charset="0"/>
                <a:cs typeface="Times New Roman" pitchFamily="18" charset="0"/>
              </a:rPr>
              <a:t>-orthostatic </a:t>
            </a:r>
            <a:r>
              <a:rPr lang="en-US" sz="3600" dirty="0">
                <a:latin typeface="Times New Roman" pitchFamily="18" charset="0"/>
                <a:cs typeface="Times New Roman" pitchFamily="18" charset="0"/>
              </a:rPr>
              <a:t>or postural </a:t>
            </a:r>
            <a:r>
              <a:rPr lang="en-US" sz="3600" dirty="0" smtClean="0">
                <a:latin typeface="Times New Roman" pitchFamily="18" charset="0"/>
                <a:cs typeface="Times New Roman" pitchFamily="18" charset="0"/>
              </a:rPr>
              <a:t>hypotension-</a:t>
            </a:r>
            <a:endParaRPr lang="en-US" sz="3600" dirty="0"/>
          </a:p>
        </p:txBody>
      </p:sp>
      <p:sp>
        <p:nvSpPr>
          <p:cNvPr id="3" name="Text Placeholder 2"/>
          <p:cNvSpPr>
            <a:spLocks noGrp="1"/>
          </p:cNvSpPr>
          <p:nvPr>
            <p:ph type="body" idx="1"/>
          </p:nvPr>
        </p:nvSpPr>
        <p:spPr/>
        <p:txBody>
          <a:bodyPr>
            <a:normAutofit/>
          </a:bodyPr>
          <a:lstStyle/>
          <a:p>
            <a:endParaRPr lang="en-US" b="1" dirty="0" smtClean="0"/>
          </a:p>
          <a:p>
            <a:r>
              <a:rPr lang="en-US" sz="2600" dirty="0" smtClean="0">
                <a:latin typeface="Times New Roman" pitchFamily="18" charset="0"/>
                <a:cs typeface="Times New Roman" pitchFamily="18" charset="0"/>
              </a:rPr>
              <a:t>a </a:t>
            </a:r>
            <a:r>
              <a:rPr lang="en-US" sz="2600" dirty="0">
                <a:latin typeface="Times New Roman" pitchFamily="18" charset="0"/>
                <a:cs typeface="Times New Roman" pitchFamily="18" charset="0"/>
              </a:rPr>
              <a:t>medical condition wherein a person's </a:t>
            </a:r>
            <a:r>
              <a:rPr lang="en-US" sz="2600" b="1" dirty="0">
                <a:latin typeface="Times New Roman" pitchFamily="18" charset="0"/>
                <a:cs typeface="Times New Roman" pitchFamily="18" charset="0"/>
              </a:rPr>
              <a:t>blood pressure falls </a:t>
            </a:r>
            <a:r>
              <a:rPr lang="en-US" sz="2600" dirty="0">
                <a:latin typeface="Times New Roman" pitchFamily="18" charset="0"/>
                <a:cs typeface="Times New Roman" pitchFamily="18" charset="0"/>
              </a:rPr>
              <a:t>when standing or sitting. </a:t>
            </a:r>
            <a:endParaRPr lang="en-US" sz="2600" dirty="0" smtClean="0">
              <a:latin typeface="Times New Roman" pitchFamily="18" charset="0"/>
              <a:cs typeface="Times New Roman" pitchFamily="18" charset="0"/>
            </a:endParaRPr>
          </a:p>
          <a:p>
            <a:r>
              <a:rPr lang="en-US" sz="2600" dirty="0" smtClean="0">
                <a:latin typeface="Times New Roman" pitchFamily="18" charset="0"/>
                <a:cs typeface="Times New Roman" pitchFamily="18" charset="0"/>
              </a:rPr>
              <a:t>The </a:t>
            </a:r>
            <a:r>
              <a:rPr lang="en-US" sz="2600" dirty="0">
                <a:latin typeface="Times New Roman" pitchFamily="18" charset="0"/>
                <a:cs typeface="Times New Roman" pitchFamily="18" charset="0"/>
              </a:rPr>
              <a:t>drop in blood pressure may </a:t>
            </a:r>
            <a:r>
              <a:rPr lang="en-US" sz="2600" dirty="0" smtClean="0">
                <a:latin typeface="Times New Roman" pitchFamily="18" charset="0"/>
                <a:cs typeface="Times New Roman" pitchFamily="18" charset="0"/>
              </a:rPr>
              <a:t>be:</a:t>
            </a:r>
          </a:p>
          <a:p>
            <a:pPr>
              <a:buFont typeface="Wingdings" pitchFamily="2" charset="2"/>
              <a:buChar char="ü"/>
            </a:pP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sudden (vasovagal orthostatic hypotension), </a:t>
            </a:r>
            <a:endParaRPr lang="en-US" sz="2600" dirty="0" smtClean="0">
              <a:latin typeface="Times New Roman" pitchFamily="18" charset="0"/>
              <a:cs typeface="Times New Roman" pitchFamily="18" charset="0"/>
            </a:endParaRPr>
          </a:p>
          <a:p>
            <a:pPr>
              <a:buFont typeface="Wingdings" pitchFamily="2" charset="2"/>
              <a:buChar char="ü"/>
            </a:pPr>
            <a:r>
              <a:rPr lang="en-U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within </a:t>
            </a:r>
            <a:r>
              <a:rPr lang="en-US" sz="2600" dirty="0">
                <a:latin typeface="Times New Roman" pitchFamily="18" charset="0"/>
                <a:cs typeface="Times New Roman" pitchFamily="18" charset="0"/>
              </a:rPr>
              <a:t>3 minutes (classic orthostatic hypotension) or </a:t>
            </a:r>
            <a:endParaRPr lang="en-US" sz="2600" dirty="0" smtClean="0">
              <a:latin typeface="Times New Roman" pitchFamily="18" charset="0"/>
              <a:cs typeface="Times New Roman" pitchFamily="18" charset="0"/>
            </a:endParaRPr>
          </a:p>
          <a:p>
            <a:pPr>
              <a:buFont typeface="Wingdings" pitchFamily="2" charset="2"/>
              <a:buChar char="ü"/>
            </a:pPr>
            <a:r>
              <a:rPr lang="en-US" sz="2600" dirty="0" smtClean="0">
                <a:latin typeface="Times New Roman" pitchFamily="18" charset="0"/>
                <a:cs typeface="Times New Roman" pitchFamily="18" charset="0"/>
              </a:rPr>
              <a:t>gradual </a:t>
            </a:r>
            <a:r>
              <a:rPr lang="en-US" sz="2600" dirty="0">
                <a:latin typeface="Times New Roman" pitchFamily="18" charset="0"/>
                <a:cs typeface="Times New Roman" pitchFamily="18" charset="0"/>
              </a:rPr>
              <a:t>(delayed orthostatic hypotension</a:t>
            </a:r>
            <a:r>
              <a:rPr lang="en-US" sz="26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40888727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Definition</a:t>
            </a:r>
            <a:endParaRPr lang="en-US"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lnSpcReduction="10000"/>
          </a:bodyPr>
          <a:lstStyle/>
          <a:p>
            <a:r>
              <a:rPr lang="en-US" sz="2800" dirty="0">
                <a:latin typeface="Times New Roman" pitchFamily="18" charset="0"/>
                <a:cs typeface="Times New Roman" pitchFamily="18" charset="0"/>
              </a:rPr>
              <a:t>It is defined </a:t>
            </a:r>
            <a:r>
              <a:rPr lang="en-US" sz="2800" dirty="0" smtClean="0">
                <a:latin typeface="Times New Roman" pitchFamily="18" charset="0"/>
                <a:cs typeface="Times New Roman" pitchFamily="18" charset="0"/>
              </a:rPr>
              <a:t>as:</a:t>
            </a:r>
          </a:p>
          <a:p>
            <a:pPr marL="114300" indent="0">
              <a:buNone/>
            </a:pPr>
            <a:endParaRPr lang="en-US" sz="2800" dirty="0" smtClean="0">
              <a:latin typeface="Times New Roman" pitchFamily="18" charset="0"/>
              <a:cs typeface="Times New Roman" pitchFamily="18" charset="0"/>
            </a:endParaRPr>
          </a:p>
          <a:p>
            <a:pPr>
              <a:buFont typeface="Wingdings" pitchFamily="2" charset="2"/>
              <a:buChar char="ü"/>
            </a:pPr>
            <a:r>
              <a:rPr lang="en-US" sz="2400" dirty="0" smtClean="0">
                <a:latin typeface="Times New Roman" pitchFamily="18" charset="0"/>
                <a:cs typeface="Times New Roman" pitchFamily="18" charset="0"/>
              </a:rPr>
              <a:t>Arterial pressure </a:t>
            </a:r>
            <a:r>
              <a:rPr lang="en-US" sz="2400" b="1" dirty="0" smtClean="0">
                <a:latin typeface="Times New Roman" pitchFamily="18" charset="0"/>
                <a:cs typeface="Times New Roman" pitchFamily="18" charset="0"/>
              </a:rPr>
              <a:t>fall below 90/60 mmHg </a:t>
            </a:r>
            <a:r>
              <a:rPr lang="en-US" sz="2400" dirty="0" smtClean="0">
                <a:latin typeface="Times New Roman" pitchFamily="18" charset="0"/>
                <a:cs typeface="Times New Roman" pitchFamily="18" charset="0"/>
              </a:rPr>
              <a:t>AND/OR</a:t>
            </a:r>
          </a:p>
          <a:p>
            <a:pPr>
              <a:buFont typeface="Wingdings" pitchFamily="2" charset="2"/>
              <a:buChar char="ü"/>
            </a:pPr>
            <a:endParaRPr lang="en-US" sz="2400" dirty="0" smtClean="0">
              <a:latin typeface="Times New Roman" pitchFamily="18" charset="0"/>
              <a:cs typeface="Times New Roman" pitchFamily="18" charset="0"/>
            </a:endParaRPr>
          </a:p>
          <a:p>
            <a:pPr>
              <a:buFont typeface="Wingdings" pitchFamily="2" charset="2"/>
              <a:buChar char="ü"/>
            </a:pPr>
            <a:r>
              <a:rPr lang="en-US" sz="2400" dirty="0" smtClean="0">
                <a:latin typeface="Times New Roman" pitchFamily="18" charset="0"/>
                <a:cs typeface="Times New Roman" pitchFamily="18" charset="0"/>
              </a:rPr>
              <a:t>a </a:t>
            </a:r>
            <a:r>
              <a:rPr lang="en-US" sz="2400" dirty="0">
                <a:latin typeface="Times New Roman" pitchFamily="18" charset="0"/>
                <a:cs typeface="Times New Roman" pitchFamily="18" charset="0"/>
              </a:rPr>
              <a:t>fall in </a:t>
            </a:r>
            <a:r>
              <a:rPr lang="en-US" sz="2400" i="1" dirty="0">
                <a:latin typeface="Times New Roman" pitchFamily="18" charset="0"/>
                <a:cs typeface="Times New Roman" pitchFamily="18" charset="0"/>
              </a:rPr>
              <a:t>systolic blood pressure </a:t>
            </a:r>
            <a:r>
              <a:rPr lang="en-US" sz="2400" dirty="0">
                <a:latin typeface="Times New Roman" pitchFamily="18" charset="0"/>
                <a:cs typeface="Times New Roman" pitchFamily="18" charset="0"/>
              </a:rPr>
              <a:t>of at least </a:t>
            </a:r>
            <a:r>
              <a:rPr lang="en-US" sz="2400" b="1" dirty="0">
                <a:latin typeface="Times New Roman" pitchFamily="18" charset="0"/>
                <a:cs typeface="Times New Roman" pitchFamily="18" charset="0"/>
              </a:rPr>
              <a:t>20 </a:t>
            </a:r>
            <a:r>
              <a:rPr lang="en-US" sz="2400" b="1" dirty="0" smtClean="0">
                <a:latin typeface="Times New Roman" pitchFamily="18" charset="0"/>
                <a:cs typeface="Times New Roman" pitchFamily="18" charset="0"/>
              </a:rPr>
              <a:t>mmHg </a:t>
            </a:r>
            <a:r>
              <a:rPr lang="en-US" sz="2400" dirty="0" smtClean="0">
                <a:latin typeface="Times New Roman" pitchFamily="18" charset="0"/>
                <a:cs typeface="Times New Roman" pitchFamily="18" charset="0"/>
              </a:rPr>
              <a:t>and </a:t>
            </a:r>
            <a:r>
              <a:rPr lang="en-US" sz="2400" i="1" dirty="0" smtClean="0">
                <a:latin typeface="Times New Roman" pitchFamily="18" charset="0"/>
                <a:cs typeface="Times New Roman" pitchFamily="18" charset="0"/>
              </a:rPr>
              <a:t>diastolic </a:t>
            </a:r>
            <a:r>
              <a:rPr lang="en-US" sz="2400" i="1" dirty="0">
                <a:latin typeface="Times New Roman" pitchFamily="18" charset="0"/>
                <a:cs typeface="Times New Roman" pitchFamily="18" charset="0"/>
              </a:rPr>
              <a:t>blood pressure </a:t>
            </a:r>
            <a:r>
              <a:rPr lang="en-US" sz="2400" dirty="0">
                <a:latin typeface="Times New Roman" pitchFamily="18" charset="0"/>
                <a:cs typeface="Times New Roman" pitchFamily="18" charset="0"/>
              </a:rPr>
              <a:t>of at least </a:t>
            </a:r>
            <a:r>
              <a:rPr lang="en-US" sz="2400" b="1" dirty="0">
                <a:latin typeface="Times New Roman" pitchFamily="18" charset="0"/>
                <a:cs typeface="Times New Roman" pitchFamily="18" charset="0"/>
              </a:rPr>
              <a:t>10 </a:t>
            </a:r>
            <a:r>
              <a:rPr lang="en-US" sz="2400" b="1" dirty="0" smtClean="0">
                <a:latin typeface="Times New Roman" pitchFamily="18" charset="0"/>
                <a:cs typeface="Times New Roman" pitchFamily="18" charset="0"/>
              </a:rPr>
              <a:t>mmHg </a:t>
            </a:r>
            <a:r>
              <a:rPr lang="en-US" sz="2400" dirty="0" smtClean="0">
                <a:latin typeface="Times New Roman" pitchFamily="18" charset="0"/>
                <a:cs typeface="Times New Roman" pitchFamily="18" charset="0"/>
              </a:rPr>
              <a:t>OR</a:t>
            </a:r>
          </a:p>
          <a:p>
            <a:pPr>
              <a:buFont typeface="Wingdings" pitchFamily="2" charset="2"/>
              <a:buChar char="ü"/>
            </a:pPr>
            <a:endParaRPr lang="en-US" sz="2400" dirty="0" smtClean="0">
              <a:latin typeface="Times New Roman" pitchFamily="18" charset="0"/>
              <a:cs typeface="Times New Roman" pitchFamily="18" charset="0"/>
            </a:endParaRPr>
          </a:p>
          <a:p>
            <a:pPr>
              <a:buFont typeface="Wingdings" pitchFamily="2" charset="2"/>
              <a:buChar char="ü"/>
            </a:pPr>
            <a:r>
              <a:rPr lang="en-US" sz="2400" dirty="0" smtClean="0">
                <a:latin typeface="Times New Roman" pitchFamily="18" charset="0"/>
                <a:cs typeface="Times New Roman" pitchFamily="18" charset="0"/>
              </a:rPr>
              <a:t>A fall of tension </a:t>
            </a:r>
            <a:r>
              <a:rPr lang="en-US" sz="2400" b="1" dirty="0" smtClean="0">
                <a:latin typeface="Times New Roman" pitchFamily="18" charset="0"/>
                <a:cs typeface="Times New Roman" pitchFamily="18" charset="0"/>
              </a:rPr>
              <a:t>for more than 15</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compared to baseline </a:t>
            </a:r>
            <a:r>
              <a:rPr lang="en-US" sz="2400" dirty="0" smtClean="0">
                <a:latin typeface="Times New Roman" pitchFamily="18" charset="0"/>
                <a:cs typeface="Times New Roman" pitchFamily="18" charset="0"/>
              </a:rPr>
              <a:t>values</a:t>
            </a:r>
          </a:p>
          <a:p>
            <a:pPr marL="114300" indent="0">
              <a:buNone/>
            </a:pPr>
            <a:endParaRPr lang="en-US" sz="2400" dirty="0" smtClean="0">
              <a:latin typeface="Times New Roman" pitchFamily="18" charset="0"/>
              <a:cs typeface="Times New Roman" pitchFamily="18" charset="0"/>
            </a:endParaRPr>
          </a:p>
          <a:p>
            <a:pPr marL="114300" indent="0">
              <a:buNone/>
            </a:pPr>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when </a:t>
            </a:r>
            <a:r>
              <a:rPr lang="en-US" sz="2400" b="1" dirty="0">
                <a:latin typeface="Times New Roman" pitchFamily="18" charset="0"/>
                <a:cs typeface="Times New Roman" pitchFamily="18" charset="0"/>
              </a:rPr>
              <a:t>a person assumes a standing position. </a:t>
            </a:r>
            <a:endParaRPr lang="en-US" sz="2400" b="1" dirty="0" smtClean="0">
              <a:latin typeface="Times New Roman" pitchFamily="18" charset="0"/>
              <a:cs typeface="Times New Roman" pitchFamily="18" charset="0"/>
            </a:endParaRPr>
          </a:p>
          <a:p>
            <a:endParaRPr lang="en-US" sz="2400" b="1" dirty="0"/>
          </a:p>
        </p:txBody>
      </p:sp>
    </p:spTree>
    <p:extLst>
      <p:ext uri="{BB962C8B-B14F-4D97-AF65-F5344CB8AC3E}">
        <p14:creationId xmlns:p14="http://schemas.microsoft.com/office/powerpoint/2010/main" val="207860796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ostural hypotension | The BMJ"/>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20024"/>
            <a:ext cx="4724400" cy="6537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56350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i="1" dirty="0" err="1" smtClean="0">
                <a:latin typeface="Times New Roman" pitchFamily="18" charset="0"/>
                <a:cs typeface="Times New Roman" pitchFamily="18" charset="0"/>
              </a:rPr>
              <a:t>Patogenesis</a:t>
            </a:r>
            <a:endParaRPr lang="en-US" sz="3600" i="1"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lstStyle/>
          <a:p>
            <a:r>
              <a:rPr lang="en-US" sz="2400" dirty="0">
                <a:latin typeface="Times New Roman" pitchFamily="18" charset="0"/>
                <a:cs typeface="Times New Roman" pitchFamily="18" charset="0"/>
              </a:rPr>
              <a:t>It occurs predominantly by </a:t>
            </a:r>
            <a:r>
              <a:rPr lang="en-US" sz="2400" b="1" dirty="0">
                <a:latin typeface="Times New Roman" pitchFamily="18" charset="0"/>
                <a:cs typeface="Times New Roman" pitchFamily="18" charset="0"/>
              </a:rPr>
              <a:t>delayed</a:t>
            </a:r>
            <a:r>
              <a:rPr lang="en-US" sz="2400" dirty="0">
                <a:latin typeface="Times New Roman" pitchFamily="18" charset="0"/>
                <a:cs typeface="Times New Roman" pitchFamily="18" charset="0"/>
              </a:rPr>
              <a:t> (or absent) </a:t>
            </a:r>
            <a:r>
              <a:rPr lang="en-US" sz="2400" b="1" dirty="0">
                <a:latin typeface="Times New Roman" pitchFamily="18" charset="0"/>
                <a:cs typeface="Times New Roman" pitchFamily="18" charset="0"/>
              </a:rPr>
              <a:t>constriction of the lower body blood vessels</a:t>
            </a:r>
            <a:r>
              <a:rPr lang="en-US" sz="2400" dirty="0">
                <a:latin typeface="Times New Roman" pitchFamily="18" charset="0"/>
                <a:cs typeface="Times New Roman" pitchFamily="18" charset="0"/>
              </a:rPr>
              <a:t>, which is normally required to maintain an adequate blood pressure </a:t>
            </a:r>
            <a:r>
              <a:rPr lang="en-US" sz="2400" b="1" dirty="0">
                <a:latin typeface="Times New Roman" pitchFamily="18" charset="0"/>
                <a:cs typeface="Times New Roman" pitchFamily="18" charset="0"/>
              </a:rPr>
              <a:t>when changing position to standing</a:t>
            </a:r>
            <a:r>
              <a:rPr lang="en-US" sz="2400" dirty="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As </a:t>
            </a:r>
            <a:r>
              <a:rPr lang="en-US" sz="2400" dirty="0">
                <a:latin typeface="Times New Roman" pitchFamily="18" charset="0"/>
                <a:cs typeface="Times New Roman" pitchFamily="18" charset="0"/>
              </a:rPr>
              <a:t>a result, blood pools in the blood vessels of the legs for a longer period and less is returned to the heart, thereby leading to a </a:t>
            </a:r>
            <a:r>
              <a:rPr lang="en-US" sz="2400" b="1" dirty="0">
                <a:latin typeface="Times New Roman" pitchFamily="18" charset="0"/>
                <a:cs typeface="Times New Roman" pitchFamily="18" charset="0"/>
              </a:rPr>
              <a:t>reduced cardiac output and inadequate blood flow to the brain</a:t>
            </a:r>
            <a:r>
              <a:rPr lang="en-US" sz="2400" dirty="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val="180903083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i="1" dirty="0" err="1">
                <a:latin typeface="Times New Roman" pitchFamily="18" charset="0"/>
                <a:cs typeface="Times New Roman" pitchFamily="18" charset="0"/>
              </a:rPr>
              <a:t>Patogenesis</a:t>
            </a:r>
            <a:endParaRPr lang="en-US" sz="3600" i="1" dirty="0"/>
          </a:p>
        </p:txBody>
      </p:sp>
      <p:sp>
        <p:nvSpPr>
          <p:cNvPr id="3" name="Text Placeholder 2"/>
          <p:cNvSpPr>
            <a:spLocks noGrp="1"/>
          </p:cNvSpPr>
          <p:nvPr>
            <p:ph type="body" idx="1"/>
          </p:nvPr>
        </p:nvSpPr>
        <p:spPr>
          <a:xfrm>
            <a:off x="457200" y="1600200"/>
            <a:ext cx="7620000" cy="5181600"/>
          </a:xfrm>
        </p:spPr>
        <p:txBody>
          <a:bodyPr>
            <a:normAutofit/>
          </a:bodyPr>
          <a:lstStyle/>
          <a:p>
            <a:r>
              <a:rPr lang="en-US" sz="2400" dirty="0" smtClean="0">
                <a:latin typeface="Times New Roman" pitchFamily="18" charset="0"/>
                <a:cs typeface="Times New Roman" pitchFamily="18" charset="0"/>
              </a:rPr>
              <a:t>Changing </a:t>
            </a:r>
            <a:r>
              <a:rPr lang="en-US" sz="2400" dirty="0">
                <a:latin typeface="Times New Roman" pitchFamily="18" charset="0"/>
                <a:cs typeface="Times New Roman" pitchFamily="18" charset="0"/>
              </a:rPr>
              <a:t>from a lying position to standing loses </a:t>
            </a:r>
            <a:r>
              <a:rPr lang="en-US" sz="2400" b="1" dirty="0">
                <a:latin typeface="Times New Roman" pitchFamily="18" charset="0"/>
                <a:cs typeface="Times New Roman" pitchFamily="18" charset="0"/>
              </a:rPr>
              <a:t>about 700 ml </a:t>
            </a:r>
            <a:r>
              <a:rPr lang="en-US" sz="2400" dirty="0">
                <a:latin typeface="Times New Roman" pitchFamily="18" charset="0"/>
                <a:cs typeface="Times New Roman" pitchFamily="18" charset="0"/>
              </a:rPr>
              <a:t>of blood from the thorax, with </a:t>
            </a:r>
            <a:r>
              <a:rPr lang="en-US" sz="2400" b="1" dirty="0">
                <a:latin typeface="Times New Roman" pitchFamily="18" charset="0"/>
                <a:cs typeface="Times New Roman" pitchFamily="18" charset="0"/>
              </a:rPr>
              <a:t>a decrease in systolic and diastolic blood pressures</a:t>
            </a:r>
            <a:r>
              <a:rPr lang="en-US" sz="2400" b="1" dirty="0" smtClean="0">
                <a:latin typeface="Times New Roman" pitchFamily="18" charset="0"/>
                <a:cs typeface="Times New Roman" pitchFamily="18" charset="0"/>
              </a:rPr>
              <a:t>.</a:t>
            </a:r>
            <a:endParaRPr lang="sr-Latn-RS" sz="2400" b="1"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overall effect is </a:t>
            </a:r>
            <a:r>
              <a:rPr lang="en-US" sz="2400" b="1" dirty="0">
                <a:latin typeface="Times New Roman" pitchFamily="18" charset="0"/>
                <a:cs typeface="Times New Roman" pitchFamily="18" charset="0"/>
              </a:rPr>
              <a:t>an insufficient blood perfusion </a:t>
            </a:r>
            <a:r>
              <a:rPr lang="en-US" sz="2400" dirty="0">
                <a:latin typeface="Times New Roman" pitchFamily="18" charset="0"/>
                <a:cs typeface="Times New Roman" pitchFamily="18" charset="0"/>
              </a:rPr>
              <a:t>in </a:t>
            </a:r>
            <a:r>
              <a:rPr lang="en-US" sz="2400" i="1" dirty="0">
                <a:latin typeface="Times New Roman" pitchFamily="18" charset="0"/>
                <a:cs typeface="Times New Roman" pitchFamily="18" charset="0"/>
              </a:rPr>
              <a:t>the upper part of the body</a:t>
            </a:r>
            <a:r>
              <a:rPr lang="en-US"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pPr marL="114300" indent="0">
              <a:buNone/>
            </a:pPr>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Normally, a series of </a:t>
            </a:r>
            <a:r>
              <a:rPr lang="en-US" sz="2400" dirty="0" smtClean="0">
                <a:latin typeface="Times New Roman" pitchFamily="18" charset="0"/>
                <a:cs typeface="Times New Roman" pitchFamily="18" charset="0"/>
              </a:rPr>
              <a:t>responses </a:t>
            </a:r>
            <a:r>
              <a:rPr lang="en-US" sz="2400" dirty="0">
                <a:latin typeface="Times New Roman" pitchFamily="18" charset="0"/>
                <a:cs typeface="Times New Roman" pitchFamily="18" charset="0"/>
              </a:rPr>
              <a:t>occur quickly so the blood pressure does not fall very much. One response is a vasoconstriction (</a:t>
            </a:r>
            <a:r>
              <a:rPr lang="en-US" sz="2400" b="1" dirty="0">
                <a:latin typeface="Times New Roman" pitchFamily="18" charset="0"/>
                <a:cs typeface="Times New Roman" pitchFamily="18" charset="0"/>
              </a:rPr>
              <a:t>baroreceptor </a:t>
            </a:r>
            <a:r>
              <a:rPr lang="en-US" sz="2400" b="1" dirty="0" smtClean="0">
                <a:latin typeface="Times New Roman" pitchFamily="18" charset="0"/>
                <a:cs typeface="Times New Roman" pitchFamily="18" charset="0"/>
              </a:rPr>
              <a:t>reflex</a:t>
            </a:r>
            <a:r>
              <a:rPr lang="en-US" sz="2400" dirty="0" smtClean="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val="127197203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err="1">
                <a:latin typeface="Times New Roman" pitchFamily="18" charset="0"/>
                <a:cs typeface="Times New Roman" pitchFamily="18" charset="0"/>
              </a:rPr>
              <a:t>Patogenesis</a:t>
            </a:r>
            <a:endParaRPr lang="en-US" sz="3600" dirty="0"/>
          </a:p>
        </p:txBody>
      </p:sp>
      <p:sp>
        <p:nvSpPr>
          <p:cNvPr id="3" name="Text Placeholder 2"/>
          <p:cNvSpPr>
            <a:spLocks noGrp="1"/>
          </p:cNvSpPr>
          <p:nvPr>
            <p:ph type="body" idx="1"/>
          </p:nvPr>
        </p:nvSpPr>
        <p:spPr/>
        <p:txBody>
          <a:bodyPr>
            <a:noAutofit/>
          </a:bodyPr>
          <a:lstStyle/>
          <a:p>
            <a:r>
              <a:rPr lang="en-US" sz="2400" dirty="0" smtClean="0">
                <a:latin typeface="Times New Roman" pitchFamily="18" charset="0"/>
                <a:cs typeface="Times New Roman" pitchFamily="18" charset="0"/>
              </a:rPr>
              <a:t>Contrary</a:t>
            </a:r>
            <a:r>
              <a:rPr lang="en-US" sz="2400" dirty="0">
                <a:latin typeface="Times New Roman" pitchFamily="18" charset="0"/>
                <a:cs typeface="Times New Roman" pitchFamily="18" charset="0"/>
              </a:rPr>
              <a:t>, some factor can inhibit these responses and cause </a:t>
            </a:r>
            <a:r>
              <a:rPr lang="en-US" sz="2400" b="1" dirty="0">
                <a:latin typeface="Times New Roman" pitchFamily="18" charset="0"/>
                <a:cs typeface="Times New Roman" pitchFamily="18" charset="0"/>
              </a:rPr>
              <a:t>a greater than normal fall in blood </a:t>
            </a:r>
            <a:r>
              <a:rPr lang="en-US" sz="2400" dirty="0">
                <a:latin typeface="Times New Roman" pitchFamily="18" charset="0"/>
                <a:cs typeface="Times New Roman" pitchFamily="18" charset="0"/>
              </a:rPr>
              <a:t>(low blood volume, diseases, and medications</a:t>
            </a:r>
            <a:r>
              <a:rPr lang="en-US" sz="2400" dirty="0" smtClean="0">
                <a:latin typeface="Times New Roman" pitchFamily="18" charset="0"/>
                <a:cs typeface="Times New Roman" pitchFamily="18" charset="0"/>
              </a:rPr>
              <a:t>)</a:t>
            </a:r>
            <a:endParaRPr lang="sr-Latn-R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Some </a:t>
            </a:r>
            <a:r>
              <a:rPr lang="en-US" sz="2400" dirty="0">
                <a:latin typeface="Times New Roman" pitchFamily="18" charset="0"/>
                <a:cs typeface="Times New Roman" pitchFamily="18" charset="0"/>
              </a:rPr>
              <a:t>causes </a:t>
            </a:r>
            <a:r>
              <a:rPr lang="en-US" sz="2400" dirty="0" smtClean="0">
                <a:latin typeface="Times New Roman" pitchFamily="18" charset="0"/>
                <a:cs typeface="Times New Roman" pitchFamily="18" charset="0"/>
              </a:rPr>
              <a:t>include</a:t>
            </a:r>
            <a:r>
              <a:rPr lang="en-US" sz="2400" dirty="0">
                <a:latin typeface="Times New Roman" pitchFamily="18" charset="0"/>
                <a:cs typeface="Times New Roman" pitchFamily="18" charset="0"/>
              </a:rPr>
              <a:t>: neurodegenerative disorders (Parkinson's disease, dementia), low </a:t>
            </a:r>
            <a:r>
              <a:rPr lang="en-US" sz="2400" dirty="0" smtClean="0">
                <a:latin typeface="Times New Roman" pitchFamily="18" charset="0"/>
                <a:cs typeface="Times New Roman" pitchFamily="18" charset="0"/>
              </a:rPr>
              <a:t>blood </a:t>
            </a:r>
            <a:r>
              <a:rPr lang="en-US" sz="2400" dirty="0">
                <a:latin typeface="Times New Roman" pitchFamily="18" charset="0"/>
                <a:cs typeface="Times New Roman" pitchFamily="18" charset="0"/>
              </a:rPr>
              <a:t>volume </a:t>
            </a:r>
            <a:r>
              <a:rPr lang="en-US" sz="2400" dirty="0" smtClean="0">
                <a:latin typeface="Times New Roman" pitchFamily="18" charset="0"/>
                <a:cs typeface="Times New Roman" pitchFamily="18" charset="0"/>
              </a:rPr>
              <a:t>(caused </a:t>
            </a:r>
            <a:r>
              <a:rPr lang="en-US" sz="2400" dirty="0">
                <a:latin typeface="Times New Roman" pitchFamily="18" charset="0"/>
                <a:cs typeface="Times New Roman" pitchFamily="18" charset="0"/>
              </a:rPr>
              <a:t>by dehydration, bleeding, or the use of diuretics), drugs that cause </a:t>
            </a:r>
            <a:r>
              <a:rPr lang="en-US" sz="2400" dirty="0" smtClean="0">
                <a:latin typeface="Times New Roman" pitchFamily="18" charset="0"/>
                <a:cs typeface="Times New Roman" pitchFamily="18" charset="0"/>
              </a:rPr>
              <a:t>vasodilation, </a:t>
            </a:r>
            <a:r>
              <a:rPr lang="en-US" sz="2400" dirty="0">
                <a:latin typeface="Times New Roman" pitchFamily="18" charset="0"/>
                <a:cs typeface="Times New Roman" pitchFamily="18" charset="0"/>
              </a:rPr>
              <a:t>prolonged </a:t>
            </a:r>
            <a:r>
              <a:rPr lang="en-US" sz="2400" dirty="0" smtClean="0">
                <a:latin typeface="Times New Roman" pitchFamily="18" charset="0"/>
                <a:cs typeface="Times New Roman" pitchFamily="18" charset="0"/>
              </a:rPr>
              <a:t>be </a:t>
            </a:r>
            <a:r>
              <a:rPr lang="en-US" sz="2400" dirty="0">
                <a:latin typeface="Times New Roman" pitchFamily="18" charset="0"/>
                <a:cs typeface="Times New Roman" pitchFamily="18" charset="0"/>
              </a:rPr>
              <a:t>rest (immobility), significant recent weight loss, </a:t>
            </a:r>
            <a:r>
              <a:rPr lang="en-US" sz="2400" dirty="0" smtClean="0">
                <a:latin typeface="Times New Roman" pitchFamily="18" charset="0"/>
                <a:cs typeface="Times New Roman" pitchFamily="18" charset="0"/>
              </a:rPr>
              <a:t>anemia…</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25569039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333375"/>
            <a:ext cx="8642350" cy="611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81302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Classification of trauma</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b="1" dirty="0" smtClean="0">
                <a:latin typeface="Times New Roman" pitchFamily="18" charset="0"/>
                <a:cs typeface="Times New Roman" pitchFamily="18" charset="0"/>
              </a:rPr>
              <a:t>Local</a:t>
            </a:r>
            <a:r>
              <a:rPr lang="en-US" sz="2800" dirty="0" smtClean="0">
                <a:latin typeface="Times New Roman" pitchFamily="18" charset="0"/>
                <a:cs typeface="Times New Roman" pitchFamily="18" charset="0"/>
              </a:rPr>
              <a:t> mechanical injuries</a:t>
            </a:r>
          </a:p>
          <a:p>
            <a:pPr marL="0" indent="0">
              <a:buNone/>
            </a:pPr>
            <a:endParaRPr lang="en-US" sz="2800" dirty="0" smtClean="0">
              <a:latin typeface="Times New Roman" pitchFamily="18" charset="0"/>
              <a:cs typeface="Times New Roman" pitchFamily="18" charset="0"/>
            </a:endParaRPr>
          </a:p>
          <a:p>
            <a:r>
              <a:rPr lang="en-US" sz="2800" b="1" dirty="0" smtClean="0">
                <a:latin typeface="Times New Roman" pitchFamily="18" charset="0"/>
                <a:cs typeface="Times New Roman" pitchFamily="18" charset="0"/>
              </a:rPr>
              <a:t>General</a:t>
            </a:r>
            <a:r>
              <a:rPr lang="en-US" sz="2800" dirty="0" smtClean="0">
                <a:latin typeface="Times New Roman" pitchFamily="18" charset="0"/>
                <a:cs typeface="Times New Roman" pitchFamily="18" charset="0"/>
              </a:rPr>
              <a:t> mechanical injuries:</a:t>
            </a:r>
          </a:p>
          <a:p>
            <a:pPr>
              <a:buFont typeface="Wingdings" pitchFamily="2" charset="2"/>
              <a:buChar char="ü"/>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Blast syndrome</a:t>
            </a:r>
          </a:p>
          <a:p>
            <a:pPr>
              <a:buFont typeface="Wingdings" pitchFamily="2" charset="2"/>
              <a:buChar char="ü"/>
            </a:pPr>
            <a:r>
              <a:rPr lang="en-US" sz="2800" dirty="0" smtClean="0">
                <a:latin typeface="Times New Roman" pitchFamily="18" charset="0"/>
                <a:cs typeface="Times New Roman" pitchFamily="18" charset="0"/>
              </a:rPr>
              <a:t> Crush syndrome</a:t>
            </a:r>
          </a:p>
          <a:p>
            <a:pPr>
              <a:buFont typeface="Wingdings" pitchFamily="2" charset="2"/>
              <a:buChar char="ü"/>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Traumatic shock.</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0353784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1075</TotalTime>
  <Words>3000</Words>
  <Application>Microsoft Office PowerPoint</Application>
  <PresentationFormat>On-screen Show (4:3)</PresentationFormat>
  <Paragraphs>366</Paragraphs>
  <Slides>87</Slides>
  <Notes>1</Notes>
  <HiddenSlides>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Adjacency</vt:lpstr>
      <vt:lpstr>Mechanical and physical etiological factors</vt:lpstr>
      <vt:lpstr>Lecture content</vt:lpstr>
      <vt:lpstr>Mechanical energy</vt:lpstr>
      <vt:lpstr>Trauma</vt:lpstr>
      <vt:lpstr>Pathogenesis of trauma</vt:lpstr>
      <vt:lpstr>Elastic and plastic deformation of the body</vt:lpstr>
      <vt:lpstr>PowerPoint Presentation</vt:lpstr>
      <vt:lpstr>Examples of the elastic and plastic body deformation</vt:lpstr>
      <vt:lpstr>Classification of trauma</vt:lpstr>
      <vt:lpstr>Local mechanical injuries</vt:lpstr>
      <vt:lpstr>1. Direct cell destruction</vt:lpstr>
      <vt:lpstr>Autolysis-when a cell starts to break down  (cell membrane dissolves, enzymes and other cell contents spill out and digest arround tissue)</vt:lpstr>
      <vt:lpstr>2. Damage to the local circulation</vt:lpstr>
      <vt:lpstr>3. Damage to innervation</vt:lpstr>
      <vt:lpstr>Types of local injuries</vt:lpstr>
      <vt:lpstr>The lightest injuries: for example erosion (erosio) </vt:lpstr>
      <vt:lpstr>Types of local injuries</vt:lpstr>
      <vt:lpstr>Types of wounds</vt:lpstr>
      <vt:lpstr>Types of wounds</vt:lpstr>
      <vt:lpstr>PowerPoint Presentation</vt:lpstr>
      <vt:lpstr>Types of wounds</vt:lpstr>
      <vt:lpstr>Types of wounds</vt:lpstr>
      <vt:lpstr>PowerPoint Presentation</vt:lpstr>
      <vt:lpstr>Bleeding  (depends on the type of blood vessel that is damaged)</vt:lpstr>
      <vt:lpstr>The other types of injury</vt:lpstr>
      <vt:lpstr>The other types of injury</vt:lpstr>
      <vt:lpstr>Brain concussion (commotio cerebri) </vt:lpstr>
      <vt:lpstr>Brain contusion (contusio cerebri) </vt:lpstr>
      <vt:lpstr>Brain contusion (contusio cerebri) </vt:lpstr>
      <vt:lpstr>PowerPoint Presentation</vt:lpstr>
      <vt:lpstr>Tissue recovery from mechanical injuries</vt:lpstr>
      <vt:lpstr>Tissue recovery from mechanical injuries</vt:lpstr>
      <vt:lpstr>Tissue recovery from mechanical injuries</vt:lpstr>
      <vt:lpstr>1. Inflammation Phase </vt:lpstr>
      <vt:lpstr>2. Proliferation Phase </vt:lpstr>
      <vt:lpstr>2. Proliferation Phase</vt:lpstr>
      <vt:lpstr>3. Remodelling Phase</vt:lpstr>
      <vt:lpstr>Tissue recovery from mechanical injuries</vt:lpstr>
      <vt:lpstr>General mechanical injuries</vt:lpstr>
      <vt:lpstr>Blast syndrome </vt:lpstr>
      <vt:lpstr>A blast wave</vt:lpstr>
      <vt:lpstr>PowerPoint Presentation</vt:lpstr>
      <vt:lpstr>Types of blast syndrome</vt:lpstr>
      <vt:lpstr>Blast syndrome</vt:lpstr>
      <vt:lpstr>Crush syndrome </vt:lpstr>
      <vt:lpstr>Pathophysiology </vt:lpstr>
      <vt:lpstr>Pathophysiology</vt:lpstr>
      <vt:lpstr>Crush syndrome is characterised by:</vt:lpstr>
      <vt:lpstr>Compartment Syndrome </vt:lpstr>
      <vt:lpstr>The diagnosis of Compartment Syndrome </vt:lpstr>
      <vt:lpstr>Physical etiological factors: thermal factors</vt:lpstr>
      <vt:lpstr>Physiology of thermoregulation</vt:lpstr>
      <vt:lpstr>Physiology of thermoregulation</vt:lpstr>
      <vt:lpstr>Physical etiological factors: thermal factors</vt:lpstr>
      <vt:lpstr>Thermogenesis and Thermolysis</vt:lpstr>
      <vt:lpstr>PowerPoint Presentation</vt:lpstr>
      <vt:lpstr>Exogenous thermal factors-disorders</vt:lpstr>
      <vt:lpstr>Hyperthermia</vt:lpstr>
      <vt:lpstr>Hyperthermia</vt:lpstr>
      <vt:lpstr>Clinical forms of exogenous hyperthermia</vt:lpstr>
      <vt:lpstr>Heat stroke  </vt:lpstr>
      <vt:lpstr>Heat stroke</vt:lpstr>
      <vt:lpstr>Hypothermia</vt:lpstr>
      <vt:lpstr>Etiology of  hypothermia</vt:lpstr>
      <vt:lpstr>Hypothermia</vt:lpstr>
      <vt:lpstr>Burns (lat. combustio)</vt:lpstr>
      <vt:lpstr>The degrees of  burns</vt:lpstr>
      <vt:lpstr>Burns </vt:lpstr>
      <vt:lpstr>PowerPoint Presentation</vt:lpstr>
      <vt:lpstr>PowerPoint Presentation</vt:lpstr>
      <vt:lpstr>Berk's Rule of Nines</vt:lpstr>
      <vt:lpstr>PowerPoint Presentation</vt:lpstr>
      <vt:lpstr>Frostbites</vt:lpstr>
      <vt:lpstr>Patogenesis of frostbites</vt:lpstr>
      <vt:lpstr>Frostbites (lat. congelatio)</vt:lpstr>
      <vt:lpstr>PowerPoint Presentation</vt:lpstr>
      <vt:lpstr>PowerPoint Presentation</vt:lpstr>
      <vt:lpstr>Effects of atmospheric pressure changes </vt:lpstr>
      <vt:lpstr>Effects of atmospheric pressure changes</vt:lpstr>
      <vt:lpstr>Decompression barotrauma at divers</vt:lpstr>
      <vt:lpstr>Gravity disease -orthostatic or postural hypotension-</vt:lpstr>
      <vt:lpstr>Definition</vt:lpstr>
      <vt:lpstr>PowerPoint Presentation</vt:lpstr>
      <vt:lpstr>Patogenesis</vt:lpstr>
      <vt:lpstr>Patogenesis</vt:lpstr>
      <vt:lpstr>Patogenesis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2: Mechanical and physical etiological factors</dc:title>
  <dc:creator>Korisnik</dc:creator>
  <cp:lastModifiedBy>User</cp:lastModifiedBy>
  <cp:revision>107</cp:revision>
  <dcterms:created xsi:type="dcterms:W3CDTF">2020-03-08T10:51:39Z</dcterms:created>
  <dcterms:modified xsi:type="dcterms:W3CDTF">2023-12-03T11:56:00Z</dcterms:modified>
</cp:coreProperties>
</file>